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1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20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1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2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23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24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  <p:sldMasterId id="2147483720" r:id="rId8"/>
    <p:sldMasterId id="2147483724" r:id="rId9"/>
    <p:sldMasterId id="2147483731" r:id="rId10"/>
    <p:sldMasterId id="2147483743" r:id="rId11"/>
    <p:sldMasterId id="2147483756" r:id="rId12"/>
  </p:sldMasterIdLst>
  <p:notesMasterIdLst>
    <p:notesMasterId r:id="rId47"/>
  </p:notesMasterIdLst>
  <p:handoutMasterIdLst>
    <p:handoutMasterId r:id="rId48"/>
  </p:handoutMasterIdLst>
  <p:sldIdLst>
    <p:sldId id="4774" r:id="rId13"/>
    <p:sldId id="4773" r:id="rId14"/>
    <p:sldId id="4795" r:id="rId15"/>
    <p:sldId id="4680" r:id="rId16"/>
    <p:sldId id="4681" r:id="rId17"/>
    <p:sldId id="4683" r:id="rId18"/>
    <p:sldId id="4685" r:id="rId19"/>
    <p:sldId id="4687" r:id="rId20"/>
    <p:sldId id="4688" r:id="rId21"/>
    <p:sldId id="4714" r:id="rId22"/>
    <p:sldId id="4715" r:id="rId23"/>
    <p:sldId id="4716" r:id="rId24"/>
    <p:sldId id="4717" r:id="rId25"/>
    <p:sldId id="4718" r:id="rId26"/>
    <p:sldId id="4696" r:id="rId27"/>
    <p:sldId id="4697" r:id="rId28"/>
    <p:sldId id="4719" r:id="rId29"/>
    <p:sldId id="4694" r:id="rId30"/>
    <p:sldId id="4771" r:id="rId31"/>
    <p:sldId id="4778" r:id="rId32"/>
    <p:sldId id="4779" r:id="rId33"/>
    <p:sldId id="4780" r:id="rId34"/>
    <p:sldId id="4781" r:id="rId35"/>
    <p:sldId id="4787" r:id="rId36"/>
    <p:sldId id="4788" r:id="rId37"/>
    <p:sldId id="4789" r:id="rId38"/>
    <p:sldId id="4790" r:id="rId39"/>
    <p:sldId id="4791" r:id="rId40"/>
    <p:sldId id="4792" r:id="rId41"/>
    <p:sldId id="4794" r:id="rId42"/>
    <p:sldId id="4793" r:id="rId43"/>
    <p:sldId id="4809" r:id="rId44"/>
    <p:sldId id="4810" r:id="rId45"/>
    <p:sldId id="4811" r:id="rId46"/>
  </p:sldIdLst>
  <p:sldSz cx="12192000" cy="6858000"/>
  <p:notesSz cx="6797675" cy="9928225"/>
  <p:embeddedFontLst>
    <p:embeddedFont>
      <p:font typeface="义启小楷书" panose="02010600030101010101" charset="-128"/>
      <p:regular r:id="rId49"/>
    </p:embeddedFont>
    <p:embeddedFont>
      <p:font typeface="Algerian" panose="04020705040A02060702" pitchFamily="82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aramond" panose="02020404030301010803" pitchFamily="18" charset="0"/>
      <p:regular r:id="rId55"/>
      <p:bold r:id="rId56"/>
      <p: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  <p:embeddedFont>
      <p:font typeface="等线" panose="02010600030101010101" pitchFamily="2" charset="-122"/>
      <p:regular r:id="rId62"/>
      <p:bold r:id="rId63"/>
    </p:embeddedFont>
    <p:embeddedFont>
      <p:font typeface="方正舒体" panose="02010601030101010101" pitchFamily="2" charset="-122"/>
      <p:regular r:id="rId64"/>
    </p:embeddedFont>
    <p:embeddedFont>
      <p:font typeface="黑体" panose="02010609060101010101" pitchFamily="49" charset="-122"/>
      <p:regular r:id="rId65"/>
    </p:embeddedFont>
    <p:embeddedFont>
      <p:font typeface="华文行楷" panose="02010800040101010101" pitchFamily="2" charset="-122"/>
      <p:regular r:id="rId66"/>
    </p:embeddedFont>
    <p:embeddedFont>
      <p:font typeface="华文楷体" panose="02010600040101010101" pitchFamily="2" charset="-122"/>
      <p:regular r:id="rId67"/>
    </p:embeddedFont>
    <p:embeddedFont>
      <p:font typeface="华文新魏" panose="02010800040101010101" pitchFamily="2" charset="-122"/>
      <p:regular r:id="rId68"/>
    </p:embeddedFont>
    <p:embeddedFont>
      <p:font typeface="微软雅黑" panose="020B0503020204020204" pitchFamily="34" charset="-122"/>
      <p:regular r:id="rId69"/>
      <p:bold r:id="rId70"/>
    </p:embeddedFont>
    <p:embeddedFont>
      <p:font typeface="微软雅黑" panose="020B0503020204020204" pitchFamily="34" charset="-122"/>
      <p:regular r:id="rId69"/>
      <p:bold r:id="rId70"/>
    </p:embeddedFont>
  </p:embeddedFontLst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73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783B3"/>
    <a:srgbClr val="FA8C29"/>
    <a:srgbClr val="FF7C80"/>
    <a:srgbClr val="FFCC00"/>
    <a:srgbClr val="92D050"/>
    <a:srgbClr val="00B0F0"/>
    <a:srgbClr val="FFC000"/>
    <a:srgbClr val="CCFF66"/>
    <a:srgbClr val="36B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79553" autoAdjust="0"/>
  </p:normalViewPr>
  <p:slideViewPr>
    <p:cSldViewPr snapToGrid="0">
      <p:cViewPr varScale="1">
        <p:scale>
          <a:sx n="90" d="100"/>
          <a:sy n="90" d="100"/>
        </p:scale>
        <p:origin x="876" y="84"/>
      </p:cViewPr>
      <p:guideLst>
        <p:guide pos="416"/>
        <p:guide pos="7265"/>
        <p:guide orient="horz" pos="648"/>
        <p:guide orient="horz" pos="712"/>
        <p:guide orient="horz" pos="73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Master" Target="slideMasters/slideMaster8.xml"/><Relationship Id="rId51" Type="http://schemas.openxmlformats.org/officeDocument/2006/relationships/font" Target="fonts/font3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015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75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chemeClr val="accent1"/>
                </a:solidFill>
                <a:ea typeface="黑体" panose="02010609060101010101" pitchFamily="49" charset="-122"/>
              </a:rPr>
              <a:t>指令给出操作数的</a:t>
            </a:r>
            <a:r>
              <a:rPr lang="zh-CN" altLang="en-US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间接</a:t>
            </a:r>
            <a:r>
              <a:rPr lang="zh-CN" altLang="en-US" sz="1200" b="0" dirty="0">
                <a:solidFill>
                  <a:schemeClr val="accent1"/>
                </a:solidFill>
                <a:ea typeface="黑体" panose="02010609060101010101" pitchFamily="49" charset="-122"/>
              </a:rPr>
              <a:t>地址。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一般只在</a:t>
            </a:r>
            <a:r>
              <a:rPr lang="en-US" altLang="zh-CN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CISC</a:t>
            </a:r>
            <a:r>
              <a:rPr lang="zh-CN" altLang="en-US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中使用，</a:t>
            </a:r>
            <a:r>
              <a:rPr lang="en-US" altLang="zh-CN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RISC</a:t>
            </a:r>
            <a:r>
              <a:rPr lang="zh-CN" altLang="en-US" sz="1200" b="0" dirty="0">
                <a:solidFill>
                  <a:srgbClr val="FFFF00"/>
                </a:solidFill>
                <a:ea typeface="黑体" panose="02010609060101010101" pitchFamily="49" charset="-122"/>
              </a:rPr>
              <a:t>中一般不用；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363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、指针的本质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的编号占据的地址位数少，</a:t>
            </a:r>
            <a:r>
              <a:rPr lang="en-US" altLang="zh-CN" dirty="0"/>
              <a:t>R</a:t>
            </a:r>
            <a:r>
              <a:rPr lang="zh-CN" altLang="en-US" dirty="0"/>
              <a:t>可提供全字长地址码；修改</a:t>
            </a:r>
            <a:r>
              <a:rPr lang="en-US" altLang="zh-CN" dirty="0"/>
              <a:t>R</a:t>
            </a:r>
            <a:r>
              <a:rPr lang="zh-CN" altLang="en-US" dirty="0"/>
              <a:t>内容比修改</a:t>
            </a:r>
            <a:r>
              <a:rPr lang="en-US" altLang="zh-CN" dirty="0"/>
              <a:t>M</a:t>
            </a:r>
            <a:r>
              <a:rPr lang="zh-CN" altLang="en-US" dirty="0"/>
              <a:t>更快。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、指针不变</a:t>
            </a:r>
            <a:r>
              <a:rPr lang="en-US" altLang="zh-CN" dirty="0"/>
              <a:t>(</a:t>
            </a:r>
            <a:r>
              <a:rPr lang="zh-CN" altLang="en-US" dirty="0"/>
              <a:t>由指令指定</a:t>
            </a:r>
            <a:r>
              <a:rPr lang="en-US" altLang="zh-CN" dirty="0"/>
              <a:t>)</a:t>
            </a:r>
            <a:r>
              <a:rPr lang="zh-CN" altLang="en-US" dirty="0"/>
              <a:t>，指针内容可变，使同一指令可指向不同存储单元（只需改变寄存器中的值），以实现程序的循环控制、提供转移地址等操作。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87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、此处的（</a:t>
            </a:r>
            <a:r>
              <a:rPr lang="en-US" altLang="zh-CN" dirty="0"/>
              <a:t>PC</a:t>
            </a:r>
            <a:r>
              <a:rPr lang="zh-CN" altLang="en-US" dirty="0"/>
              <a:t>）</a:t>
            </a:r>
            <a:r>
              <a:rPr lang="en-US" altLang="zh-CN" dirty="0"/>
              <a:t>+1</a:t>
            </a:r>
            <a:r>
              <a:rPr lang="zh-CN" altLang="en-US" dirty="0"/>
              <a:t>的“</a:t>
            </a:r>
            <a:r>
              <a:rPr lang="en-US" altLang="zh-CN" dirty="0"/>
              <a:t>1</a:t>
            </a:r>
            <a:r>
              <a:rPr lang="zh-CN" altLang="en-US" dirty="0"/>
              <a:t>”</a:t>
            </a:r>
            <a:r>
              <a:rPr lang="en-US" altLang="zh-CN" dirty="0"/>
              <a:t> </a:t>
            </a:r>
            <a:r>
              <a:rPr lang="zh-CN" altLang="en-US" dirty="0"/>
              <a:t>，是指本条指令的字节数。并不一定是数值</a:t>
            </a:r>
            <a:r>
              <a:rPr lang="en-US" altLang="zh-CN" dirty="0"/>
              <a:t>+1</a:t>
            </a:r>
            <a:r>
              <a:rPr lang="zh-CN" altLang="en-US" dirty="0"/>
              <a:t>，有可能</a:t>
            </a:r>
            <a:r>
              <a:rPr lang="en-US" altLang="zh-CN" dirty="0"/>
              <a:t>+1</a:t>
            </a:r>
            <a:r>
              <a:rPr lang="zh-CN" altLang="en-US" dirty="0"/>
              <a:t>，</a:t>
            </a:r>
            <a:r>
              <a:rPr lang="en-US" altLang="zh-CN" dirty="0"/>
              <a:t>+2</a:t>
            </a:r>
            <a:r>
              <a:rPr lang="zh-CN" altLang="en-US" dirty="0"/>
              <a:t>，</a:t>
            </a:r>
            <a:r>
              <a:rPr lang="en-US" altLang="zh-CN" dirty="0"/>
              <a:t>+3</a:t>
            </a:r>
            <a:r>
              <a:rPr lang="zh-CN" altLang="en-US" dirty="0"/>
              <a:t>，</a:t>
            </a:r>
            <a:r>
              <a:rPr lang="en-US" altLang="zh-CN" dirty="0"/>
              <a:t>+4……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、本条指令取出后，</a:t>
            </a:r>
            <a:r>
              <a:rPr lang="en-US" altLang="zh-CN" dirty="0"/>
              <a:t>PC</a:t>
            </a:r>
            <a:r>
              <a:rPr lang="zh-CN" altLang="en-US" dirty="0"/>
              <a:t>值已经指向下一条指令，</a:t>
            </a:r>
            <a:r>
              <a:rPr lang="en-US" altLang="zh-CN" dirty="0"/>
              <a:t>PC=PC+</a:t>
            </a:r>
            <a:r>
              <a:rPr lang="zh-CN" altLang="en-US" dirty="0"/>
              <a:t>本条指令的字节数。再改变</a:t>
            </a:r>
            <a:r>
              <a:rPr lang="en-US" altLang="zh-CN" dirty="0"/>
              <a:t>PC+D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、相对寻址的形式地址</a:t>
            </a:r>
            <a:r>
              <a:rPr lang="en-US" altLang="zh-CN" dirty="0"/>
              <a:t>D</a:t>
            </a:r>
            <a:r>
              <a:rPr lang="zh-CN" altLang="en-US" dirty="0"/>
              <a:t>是以补码形式存在的二进制数，可正可负，因此可以控制</a:t>
            </a:r>
            <a:r>
              <a:rPr lang="en-US" altLang="zh-CN" dirty="0"/>
              <a:t>PC</a:t>
            </a:r>
            <a:r>
              <a:rPr lang="zh-CN" altLang="en-US" dirty="0"/>
              <a:t>的值变大还是变小，从而实现程序向前或向后转移。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89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基址和变址的区别就是</a:t>
            </a:r>
            <a:r>
              <a:rPr lang="en-US" altLang="zh-CN" dirty="0"/>
              <a:t>——</a:t>
            </a:r>
            <a:r>
              <a:rPr lang="zh-CN" altLang="en-US" dirty="0"/>
              <a:t>在程序执行过程中，寄存器的内容是否改变。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、基址寻址是设定了寄存器的值后，在当前程序段的执行过程中寄存器的值不变，通过改变偏移量控制操作不同数据。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、变址寻址相在当前程序段的执行过程中，寄存器的值会被程序员改变，这时就是变址寻址。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、基址</a:t>
            </a:r>
            <a:r>
              <a:rPr lang="en-US" altLang="zh-CN" dirty="0"/>
              <a:t>+</a:t>
            </a:r>
            <a:r>
              <a:rPr lang="zh-CN" altLang="en-US" dirty="0"/>
              <a:t>变址寻址。如</a:t>
            </a:r>
            <a:r>
              <a:rPr lang="en-US" altLang="zh-CN" dirty="0"/>
              <a:t>8051</a:t>
            </a:r>
            <a:r>
              <a:rPr lang="zh-CN" altLang="en-US" dirty="0"/>
              <a:t>单片机的指令系统，</a:t>
            </a:r>
            <a:r>
              <a:rPr lang="en-US" altLang="zh-CN" dirty="0"/>
              <a:t>MOVC A , @A+DPTR     </a:t>
            </a:r>
            <a:r>
              <a:rPr lang="zh-CN" altLang="en-US" dirty="0"/>
              <a:t>源操作数就是基址</a:t>
            </a:r>
            <a:r>
              <a:rPr lang="en-US" altLang="zh-CN" dirty="0"/>
              <a:t>+</a:t>
            </a:r>
            <a:r>
              <a:rPr lang="zh-CN" altLang="en-US" dirty="0"/>
              <a:t>变址寻址；</a:t>
            </a:r>
            <a:r>
              <a:rPr lang="en-US" altLang="zh-CN" dirty="0"/>
              <a:t>DPTR</a:t>
            </a:r>
            <a:r>
              <a:rPr lang="zh-CN" altLang="en-US" dirty="0"/>
              <a:t>寄存器作为基址寄存器，</a:t>
            </a:r>
            <a:r>
              <a:rPr lang="en-US" altLang="zh-CN" dirty="0"/>
              <a:t>A</a:t>
            </a:r>
            <a:r>
              <a:rPr lang="zh-CN" altLang="en-US" dirty="0"/>
              <a:t>作为变址寄存器。</a:t>
            </a:r>
            <a:r>
              <a:rPr lang="en-US" altLang="zh-CN" dirty="0"/>
              <a:t>(A) ← ((DPTR) + (A))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59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强调：软件堆栈只是程序员在内存中“开辟</a:t>
            </a:r>
            <a:r>
              <a:rPr lang="en-US" altLang="zh-CN" dirty="0"/>
              <a:t>/</a:t>
            </a:r>
            <a:r>
              <a:rPr lang="zh-CN" altLang="en-US" dirty="0"/>
              <a:t>定义”的一块区域，程序员遵循堆栈操作规则进行数据读写，硬件上没有任何特别之处。当然也可以不遵循堆栈操作规则来读写数据，只不过这样可能会破坏原有数据或读不到想要的数据而已。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724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堆栈根据每次操作的字节数不同，自增自减的值不一样，一般以字节为</a:t>
            </a:r>
            <a:r>
              <a:rPr lang="zh-CN" altLang="en-US">
                <a:latin typeface="Times New Roman" pitchFamily="18" charset="0"/>
                <a:ea typeface="宋体" pitchFamily="2" charset="-122"/>
              </a:rPr>
              <a:t>单位，堆栈的</a:t>
            </a:r>
            <a:r>
              <a:rPr lang="en-US" altLang="zh-CN">
                <a:latin typeface="Times New Roman" pitchFamily="18" charset="0"/>
                <a:ea typeface="宋体" pitchFamily="2" charset="-122"/>
              </a:rPr>
              <a:t>32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位数据操作，每次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+4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或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-4</a:t>
            </a: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堆栈还分为递增和递减堆栈；以及满堆栈和空堆栈。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当前举例的是空递减堆栈。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递增堆栈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(ascending stack)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：堆栈由低地址向高地址生长。</a:t>
            </a: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递减堆栈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(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</a:rPr>
              <a:t>secending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 stack)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：堆栈由高地址向低地址生长。</a:t>
            </a:r>
            <a:endParaRPr lang="en-US" altLang="zh-CN" dirty="0">
              <a:latin typeface="Times New Roman" pitchFamily="18" charset="0"/>
              <a:ea typeface="宋体" pitchFamily="2" charset="-122"/>
            </a:endParaRP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满栈（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full stack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）：栈指针指向最后压入栈的数据，数据入栈时，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</a:rPr>
              <a:t>sp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先减一（或加一）再入栈。</a:t>
            </a:r>
          </a:p>
          <a:p>
            <a:pPr eaLnBrk="1" hangingPunct="1"/>
            <a:r>
              <a:rPr lang="zh-CN" altLang="en-US" dirty="0">
                <a:latin typeface="Times New Roman" pitchFamily="18" charset="0"/>
                <a:ea typeface="宋体" pitchFamily="2" charset="-122"/>
              </a:rPr>
              <a:t>空栈（</a:t>
            </a:r>
            <a:r>
              <a:rPr lang="en-US" altLang="zh-CN" dirty="0">
                <a:latin typeface="Times New Roman" pitchFamily="18" charset="0"/>
                <a:ea typeface="宋体" pitchFamily="2" charset="-122"/>
              </a:rPr>
              <a:t>empty stack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）：栈指针指向下一个将要放入数据的位置，数据入栈时，先入栈</a:t>
            </a:r>
            <a:r>
              <a:rPr lang="en-US" altLang="zh-CN" dirty="0" err="1">
                <a:latin typeface="Times New Roman" pitchFamily="18" charset="0"/>
                <a:ea typeface="宋体" pitchFamily="2" charset="-122"/>
              </a:rPr>
              <a:t>sp</a:t>
            </a:r>
            <a:r>
              <a:rPr lang="zh-CN" altLang="en-US" dirty="0">
                <a:latin typeface="Times New Roman" pitchFamily="18" charset="0"/>
                <a:ea typeface="宋体" pitchFamily="2" charset="-122"/>
              </a:rPr>
              <a:t>再减一（或加一）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263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PC</a:t>
            </a:r>
            <a:r>
              <a:rPr lang="zh-CN" altLang="en-US" dirty="0"/>
              <a:t>是自增后的</a:t>
            </a:r>
            <a:r>
              <a:rPr lang="en-US" altLang="zh-CN" dirty="0"/>
              <a:t>PC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、相对寻址方式的形式地址</a:t>
            </a:r>
            <a:r>
              <a:rPr lang="en-US" altLang="zh-CN" dirty="0"/>
              <a:t>D</a:t>
            </a:r>
            <a:r>
              <a:rPr lang="zh-CN" altLang="en-US" dirty="0"/>
              <a:t>是以二进制补码形式存在，可正可负，（</a:t>
            </a:r>
            <a:r>
              <a:rPr lang="en-US" altLang="zh-CN" dirty="0"/>
              <a:t>PC</a:t>
            </a:r>
            <a:r>
              <a:rPr lang="zh-CN" altLang="en-US" dirty="0"/>
              <a:t>）</a:t>
            </a:r>
            <a:r>
              <a:rPr lang="en-US" altLang="zh-CN" dirty="0"/>
              <a:t>+D</a:t>
            </a:r>
            <a:r>
              <a:rPr lang="zh-CN" altLang="en-US" dirty="0"/>
              <a:t>之后可增可减。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55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强调：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PC</a:t>
            </a:r>
            <a:r>
              <a:rPr lang="zh-CN" altLang="en-US" dirty="0"/>
              <a:t>取指令后就会自增，如果这里不</a:t>
            </a:r>
            <a:r>
              <a:rPr lang="en-US" altLang="zh-CN" dirty="0"/>
              <a:t>+2</a:t>
            </a:r>
            <a:r>
              <a:rPr lang="zh-CN" altLang="en-US" dirty="0"/>
              <a:t>，则</a:t>
            </a:r>
            <a:r>
              <a:rPr lang="en-US" altLang="zh-CN" dirty="0"/>
              <a:t>PC</a:t>
            </a:r>
            <a:r>
              <a:rPr lang="zh-CN" altLang="en-US" dirty="0"/>
              <a:t>一定强调这个</a:t>
            </a:r>
            <a:r>
              <a:rPr lang="en-US" altLang="zh-CN" dirty="0"/>
              <a:t>PC</a:t>
            </a:r>
            <a:r>
              <a:rPr lang="zh-CN" altLang="en-US" dirty="0"/>
              <a:t>的当前值是自增后的。否则读指令之前的</a:t>
            </a:r>
            <a:r>
              <a:rPr lang="en-US" altLang="zh-CN" dirty="0"/>
              <a:t>PC</a:t>
            </a:r>
            <a:r>
              <a:rPr lang="zh-CN" altLang="en-US" dirty="0"/>
              <a:t>值应该加上本条指令的字节数再加</a:t>
            </a:r>
            <a:r>
              <a:rPr lang="en-US" altLang="zh-CN" dirty="0"/>
              <a:t>D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2</a:t>
            </a:r>
            <a:r>
              <a:rPr lang="zh-CN" altLang="en-US" baseline="0" dirty="0"/>
              <a:t>、</a:t>
            </a:r>
            <a:r>
              <a:rPr lang="zh-CN" altLang="en-US" dirty="0"/>
              <a:t>变址寻址</a:t>
            </a:r>
            <a:r>
              <a:rPr lang="en-US" altLang="zh-CN" dirty="0"/>
              <a:t>PC+</a:t>
            </a:r>
            <a:r>
              <a:rPr lang="zh-CN" altLang="en-US" dirty="0"/>
              <a:t>的值是补码，可正可负，</a:t>
            </a:r>
            <a:r>
              <a:rPr lang="en-US" altLang="zh-CN" dirty="0"/>
              <a:t>100H</a:t>
            </a:r>
            <a:r>
              <a:rPr lang="zh-CN" altLang="en-US" dirty="0"/>
              <a:t>是正数，</a:t>
            </a:r>
            <a:r>
              <a:rPr lang="en-US" altLang="zh-CN" dirty="0"/>
              <a:t>0000 0001</a:t>
            </a:r>
            <a:r>
              <a:rPr lang="en-US" altLang="zh-CN" baseline="0" dirty="0"/>
              <a:t> 0000 0000</a:t>
            </a:r>
            <a:r>
              <a:rPr lang="zh-CN" altLang="en-US" baseline="0" dirty="0"/>
              <a:t>。</a:t>
            </a:r>
            <a:endParaRPr lang="en-US" altLang="zh-CN" baseline="0" dirty="0"/>
          </a:p>
          <a:p>
            <a:r>
              <a:rPr lang="en-US" altLang="zh-CN" dirty="0"/>
              <a:t>3</a:t>
            </a:r>
            <a:r>
              <a:rPr lang="zh-CN" altLang="en-US" dirty="0"/>
              <a:t>、无论是期末考试，还是别的考试，简单变化一下此题就可以增加一些难度，如指明给出的</a:t>
            </a:r>
            <a:r>
              <a:rPr lang="en-US" altLang="zh-CN" dirty="0"/>
              <a:t>PC</a:t>
            </a:r>
            <a:r>
              <a:rPr lang="zh-CN" altLang="en-US" dirty="0"/>
              <a:t>是取指令之前的</a:t>
            </a:r>
            <a:r>
              <a:rPr lang="en-US" altLang="zh-CN" dirty="0"/>
              <a:t>PC</a:t>
            </a:r>
            <a:r>
              <a:rPr lang="zh-CN" altLang="en-US" dirty="0"/>
              <a:t>值，在内存中存放的数都是十六进制方式给出，</a:t>
            </a:r>
            <a:r>
              <a:rPr lang="en-US" altLang="zh-CN" dirty="0"/>
              <a:t>1102</a:t>
            </a:r>
            <a:r>
              <a:rPr lang="zh-CN" altLang="en-US" dirty="0"/>
              <a:t>单元可能存在的是负数，就需要计算清楚。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29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不是虚拟存储器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是主存地址。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不是直接形成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Cache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的访问都是通过主存地址映射的方式进行的。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42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形式地址结合寻址方式字段给出，仅仅依靠形式地址无法得到有效地址，必须结合寻址方式。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没有特征位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是通过指令码中寻址方式位的编码来区分的。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65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解析，</a:t>
            </a:r>
            <a:r>
              <a:rPr lang="en-US" altLang="zh-CN" dirty="0"/>
              <a:t>C</a:t>
            </a:r>
            <a:r>
              <a:rPr lang="zh-CN" altLang="en-US" dirty="0"/>
              <a:t>正确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07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直接在指令码中 获取操作数。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67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98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间接寻址方式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第一次读内存取得实际操作数地址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第二次访问内存读取到此操作数。</a:t>
            </a:r>
            <a:endParaRPr lang="en-US" altLang="zh-CN" sz="12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注意没有包含取指令的过程。如果包含取指令过程，则需要访问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次内存。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608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PC+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偏移量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取指后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值指向下一条指令的地址。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43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间接寻址方式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最终地址是在内存中得到的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因此不收指令地址字段的影响。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寄存器寻址方式中数据存于寄存器中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没有立即数。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041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19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条指令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、寄存器数目：</a:t>
            </a:r>
            <a:r>
              <a:rPr lang="en-US" altLang="zh-CN" dirty="0"/>
              <a:t>2</a:t>
            </a:r>
            <a:r>
              <a:rPr lang="en-US" altLang="zh-CN" baseline="30000" dirty="0"/>
              <a:t>3</a:t>
            </a:r>
            <a:r>
              <a:rPr lang="en-US" altLang="zh-CN" dirty="0"/>
              <a:t>=8   </a:t>
            </a:r>
            <a:r>
              <a:rPr lang="zh-CN" altLang="en-US" dirty="0"/>
              <a:t>注意地址码中内存和寄存器</a:t>
            </a:r>
            <a:r>
              <a:rPr lang="zh-CN" altLang="en-US" baseline="0" dirty="0"/>
              <a:t> 各占</a:t>
            </a:r>
            <a:r>
              <a:rPr lang="en-US" altLang="zh-CN" baseline="0" dirty="0"/>
              <a:t>3</a:t>
            </a:r>
            <a:r>
              <a:rPr lang="zh-CN" altLang="en-US" baseline="0" dirty="0"/>
              <a:t>位</a:t>
            </a:r>
            <a:endParaRPr lang="en-US" altLang="zh-CN" baseline="0" dirty="0"/>
          </a:p>
          <a:p>
            <a:r>
              <a:rPr lang="en-US" altLang="zh-CN" baseline="0" dirty="0"/>
              <a:t>3</a:t>
            </a:r>
            <a:r>
              <a:rPr lang="zh-CN" altLang="en-US" baseline="0" dirty="0"/>
              <a:t>、地址寄存器访问</a:t>
            </a:r>
            <a:r>
              <a:rPr lang="en-US" altLang="zh-CN" baseline="0" dirty="0"/>
              <a:t>128K</a:t>
            </a:r>
            <a:r>
              <a:rPr lang="en-US" altLang="zh-CN" b="1" baseline="0" dirty="0"/>
              <a:t>B</a:t>
            </a:r>
            <a:r>
              <a:rPr lang="zh-CN" altLang="en-US" baseline="0" dirty="0"/>
              <a:t>主存空间，又因为主存是按字编址，一个地址存放</a:t>
            </a:r>
            <a:r>
              <a:rPr lang="en-US" altLang="zh-CN" baseline="0" dirty="0"/>
              <a:t>2</a:t>
            </a:r>
            <a:r>
              <a:rPr lang="zh-CN" altLang="en-US" baseline="0" dirty="0"/>
              <a:t>个字节，只需要</a:t>
            </a:r>
            <a:r>
              <a:rPr lang="en-US" altLang="zh-CN" baseline="0" dirty="0"/>
              <a:t>64K</a:t>
            </a:r>
            <a:r>
              <a:rPr lang="zh-CN" altLang="en-US" baseline="0" dirty="0"/>
              <a:t>个地址即可，因此</a:t>
            </a:r>
            <a:r>
              <a:rPr lang="en-US" altLang="zh-CN" baseline="0" dirty="0"/>
              <a:t>MAR</a:t>
            </a:r>
            <a:r>
              <a:rPr lang="zh-CN" altLang="en-US" baseline="0" dirty="0"/>
              <a:t>至少是</a:t>
            </a:r>
            <a:r>
              <a:rPr lang="en-US" altLang="zh-CN" baseline="0" dirty="0"/>
              <a:t>16</a:t>
            </a:r>
            <a:r>
              <a:rPr lang="zh-CN" altLang="en-US" baseline="0" dirty="0"/>
              <a:t>位；字长</a:t>
            </a:r>
            <a:r>
              <a:rPr lang="en-US" altLang="zh-CN" baseline="0" dirty="0"/>
              <a:t>16</a:t>
            </a:r>
            <a:r>
              <a:rPr lang="zh-CN" altLang="en-US" baseline="0" dirty="0"/>
              <a:t>位，所以</a:t>
            </a:r>
            <a:r>
              <a:rPr lang="en-US" altLang="zh-CN" baseline="0" dirty="0"/>
              <a:t>MDR</a:t>
            </a:r>
            <a:r>
              <a:rPr lang="zh-CN" altLang="en-US" baseline="0" dirty="0"/>
              <a:t>至少</a:t>
            </a:r>
            <a:r>
              <a:rPr lang="en-US" altLang="zh-CN" baseline="0" dirty="0"/>
              <a:t>16</a:t>
            </a:r>
            <a:r>
              <a:rPr lang="zh-CN" altLang="en-US" baseline="0" dirty="0"/>
              <a:t>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58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/>
              <a:t>1</a:t>
            </a:r>
            <a:r>
              <a:rPr lang="zh-CN" altLang="en-US" sz="1200" dirty="0"/>
              <a:t>、容量</a:t>
            </a:r>
            <a:r>
              <a:rPr lang="en-US" altLang="zh-CN" sz="1200" dirty="0"/>
              <a:t>128KB</a:t>
            </a:r>
            <a:r>
              <a:rPr lang="zh-CN" altLang="en-US" sz="1200" dirty="0"/>
              <a:t>，按字编制，每个地址存</a:t>
            </a:r>
            <a:r>
              <a:rPr lang="en-US" altLang="zh-CN" sz="1200" dirty="0"/>
              <a:t>2</a:t>
            </a:r>
            <a:r>
              <a:rPr lang="zh-CN" altLang="en-US" sz="1200" dirty="0"/>
              <a:t>字节数据，共有</a:t>
            </a:r>
            <a:r>
              <a:rPr lang="en-US" altLang="zh-CN" sz="1200" dirty="0"/>
              <a:t>128K/2=64K</a:t>
            </a:r>
            <a:r>
              <a:rPr lang="zh-CN" altLang="en-US" sz="1200" dirty="0"/>
              <a:t>个地址，地址范围</a:t>
            </a:r>
            <a:r>
              <a:rPr lang="en-US" altLang="zh-CN" sz="1200" dirty="0"/>
              <a:t>0000-FFFFH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转移目标地址</a:t>
            </a:r>
            <a:r>
              <a:rPr lang="en-US" altLang="zh-CN" sz="1200" dirty="0"/>
              <a:t>=(PC)+(</a:t>
            </a:r>
            <a:r>
              <a:rPr lang="en-US" altLang="zh-CN" sz="1200" dirty="0" err="1"/>
              <a:t>R</a:t>
            </a:r>
            <a:r>
              <a:rPr lang="en-US" altLang="zh-CN" sz="1200" baseline="-25000" dirty="0" err="1"/>
              <a:t>n</a:t>
            </a:r>
            <a:r>
              <a:rPr lang="en-US" altLang="zh-CN" sz="1200" dirty="0"/>
              <a:t>)</a:t>
            </a:r>
            <a:r>
              <a:rPr lang="zh-CN" altLang="en-US" sz="1200" dirty="0"/>
              <a:t>，由于寄存器是</a:t>
            </a:r>
            <a:r>
              <a:rPr lang="en-US" altLang="zh-CN" sz="1200" dirty="0"/>
              <a:t>16</a:t>
            </a:r>
            <a:r>
              <a:rPr lang="zh-CN" altLang="en-US" sz="1200" dirty="0"/>
              <a:t>位的，因此转移目标地址是当前</a:t>
            </a:r>
            <a:r>
              <a:rPr lang="en-US" altLang="zh-CN" sz="1200" dirty="0"/>
              <a:t>PC</a:t>
            </a:r>
            <a:r>
              <a:rPr lang="zh-CN" altLang="en-US" sz="1200" dirty="0"/>
              <a:t>值加上</a:t>
            </a:r>
            <a:r>
              <a:rPr lang="en-US" altLang="zh-CN" sz="1200" dirty="0"/>
              <a:t>16</a:t>
            </a:r>
            <a:r>
              <a:rPr lang="zh-CN" altLang="en-US" sz="1200" dirty="0"/>
              <a:t>位</a:t>
            </a:r>
            <a:r>
              <a:rPr lang="zh-CN" altLang="en-US" sz="1200" baseline="0" dirty="0"/>
              <a:t>补码取值，所以目标地址</a:t>
            </a:r>
            <a:r>
              <a:rPr lang="zh-CN" altLang="en-US" sz="1200" dirty="0"/>
              <a:t>范围是</a:t>
            </a:r>
            <a:r>
              <a:rPr lang="en-US" altLang="zh-CN" sz="1200" dirty="0"/>
              <a:t>PC+[-2</a:t>
            </a:r>
            <a:r>
              <a:rPr lang="en-US" altLang="zh-CN" sz="1200" baseline="30000" dirty="0"/>
              <a:t>16</a:t>
            </a:r>
            <a:r>
              <a:rPr lang="en-US" altLang="zh-CN" sz="1200" dirty="0"/>
              <a:t>,2</a:t>
            </a:r>
            <a:r>
              <a:rPr lang="en-US" altLang="zh-CN" sz="1200" baseline="30000" dirty="0"/>
              <a:t>16</a:t>
            </a:r>
            <a:r>
              <a:rPr lang="en-US" altLang="zh-CN" sz="1200" dirty="0"/>
              <a:t>-1)</a:t>
            </a:r>
            <a:r>
              <a:rPr lang="zh-CN" altLang="en-US" sz="1200" dirty="0"/>
              <a:t>，所以是</a:t>
            </a:r>
            <a:r>
              <a:rPr lang="en-US" altLang="zh-CN" sz="1200" dirty="0"/>
              <a:t>0000H-FFFFH</a:t>
            </a:r>
            <a:r>
              <a:rPr lang="zh-CN" altLang="en-US" sz="1200" dirty="0"/>
              <a:t>全部地址范围。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59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寻找有效地址的方式</a:t>
            </a:r>
            <a:endParaRPr lang="en-US" altLang="zh-CN" dirty="0"/>
          </a:p>
          <a:p>
            <a:r>
              <a:rPr lang="zh-CN" altLang="en-US" dirty="0"/>
              <a:t>寻找操作数的方式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111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OP</a:t>
            </a:r>
            <a:r>
              <a:rPr lang="zh-CN" altLang="en-US" dirty="0"/>
              <a:t>：</a:t>
            </a:r>
            <a:r>
              <a:rPr lang="en-US" altLang="zh-CN" dirty="0"/>
              <a:t>0010	</a:t>
            </a:r>
            <a:r>
              <a:rPr lang="zh-CN" altLang="en-US" dirty="0"/>
              <a:t>寄存器间接寻址：</a:t>
            </a:r>
            <a:r>
              <a:rPr lang="en-US" altLang="zh-CN" dirty="0"/>
              <a:t>001   R4:100	</a:t>
            </a:r>
            <a:r>
              <a:rPr lang="zh-CN" altLang="en-US" dirty="0"/>
              <a:t>间接、自增寻址：</a:t>
            </a:r>
            <a:r>
              <a:rPr lang="en-US" altLang="zh-CN" dirty="0"/>
              <a:t>010  R5</a:t>
            </a:r>
            <a:r>
              <a:rPr lang="zh-CN" altLang="en-US" dirty="0"/>
              <a:t>：</a:t>
            </a:r>
            <a:r>
              <a:rPr lang="en-US" altLang="zh-CN" dirty="0"/>
              <a:t>101   </a:t>
            </a:r>
            <a:r>
              <a:rPr lang="zh-CN" altLang="en-US" dirty="0"/>
              <a:t>指令码</a:t>
            </a:r>
            <a:r>
              <a:rPr lang="en-US" altLang="zh-CN" dirty="0"/>
              <a:t>0010 001 100 010 101 =2315H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add (R4), (R5)+   </a:t>
            </a:r>
            <a:r>
              <a:rPr lang="zh-CN" altLang="en-US" dirty="0"/>
              <a:t>加法指令的操作是：是先取的内存</a:t>
            </a:r>
            <a:r>
              <a:rPr lang="en-US" altLang="zh-CN" dirty="0"/>
              <a:t>5678H</a:t>
            </a:r>
            <a:r>
              <a:rPr lang="zh-CN" altLang="en-US" dirty="0"/>
              <a:t>地址里的数送去</a:t>
            </a:r>
            <a:r>
              <a:rPr lang="en-US" altLang="zh-CN" dirty="0"/>
              <a:t>CPU</a:t>
            </a:r>
            <a:r>
              <a:rPr lang="zh-CN" altLang="en-US" dirty="0"/>
              <a:t>内部与</a:t>
            </a:r>
            <a:r>
              <a:rPr lang="en-US" altLang="zh-CN" dirty="0"/>
              <a:t>R4</a:t>
            </a:r>
            <a:r>
              <a:rPr lang="zh-CN" altLang="en-US" dirty="0"/>
              <a:t>里的值相加，然后</a:t>
            </a:r>
            <a:r>
              <a:rPr lang="en-US" altLang="zh-CN" dirty="0"/>
              <a:t>R5</a:t>
            </a:r>
            <a:r>
              <a:rPr lang="zh-CN" altLang="en-US" dirty="0"/>
              <a:t>增</a:t>
            </a:r>
            <a:r>
              <a:rPr lang="en-US" altLang="zh-CN" dirty="0"/>
              <a:t>1</a:t>
            </a:r>
            <a:r>
              <a:rPr lang="zh-CN" altLang="en-US" dirty="0"/>
              <a:t>，结果存回</a:t>
            </a:r>
            <a:r>
              <a:rPr lang="en-US" altLang="zh-CN" dirty="0"/>
              <a:t>R5</a:t>
            </a:r>
            <a:r>
              <a:rPr lang="zh-CN" altLang="en-US" dirty="0"/>
              <a:t>内容指定的存储单元即</a:t>
            </a:r>
            <a:r>
              <a:rPr lang="en-US" altLang="zh-CN" dirty="0"/>
              <a:t>5679H</a:t>
            </a:r>
            <a:r>
              <a:rPr lang="zh-CN" altLang="en-US" dirty="0"/>
              <a:t>单元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R5</a:t>
            </a:r>
            <a:r>
              <a:rPr lang="zh-CN" altLang="en-US" dirty="0"/>
              <a:t>自增，值变为</a:t>
            </a:r>
            <a:r>
              <a:rPr lang="en-US" altLang="zh-CN" dirty="0"/>
              <a:t>5678H+1=5679H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5679H</a:t>
            </a:r>
            <a:r>
              <a:rPr lang="zh-CN" altLang="en-US" dirty="0"/>
              <a:t>单元存结果：</a:t>
            </a:r>
            <a:r>
              <a:rPr lang="en-US" altLang="zh-CN" dirty="0"/>
              <a:t>1234H+5678H=68ACH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8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、注意强调</a:t>
            </a:r>
            <a:r>
              <a:rPr lang="en-US" altLang="zh-CN" dirty="0"/>
              <a:t>PC+</a:t>
            </a:r>
            <a:r>
              <a:rPr lang="zh-CN" altLang="en-US" dirty="0"/>
              <a:t>指令长度，不同指令字节数不同。</a:t>
            </a:r>
            <a:endParaRPr lang="en-US" altLang="zh-CN" dirty="0"/>
          </a:p>
          <a:p>
            <a:r>
              <a:rPr lang="en-US" altLang="zh-CN" dirty="0"/>
              <a:t>PC</a:t>
            </a:r>
            <a:r>
              <a:rPr lang="zh-CN" altLang="en-US" dirty="0"/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 Counter</a:t>
            </a:r>
            <a:endParaRPr lang="en-US" altLang="zh-CN" dirty="0"/>
          </a:p>
          <a:p>
            <a:r>
              <a:rPr lang="en-US" altLang="zh-CN" err="1"/>
              <a:t>EIP</a:t>
            </a:r>
            <a:r>
              <a:rPr lang="en-US" altLang="zh-CN"/>
              <a:t>: Extend </a:t>
            </a:r>
            <a:r>
              <a:rPr lang="en-US" altLang="zh-CN" dirty="0"/>
              <a:t>Instruction Pointer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1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、注意指令长度不同。</a:t>
            </a:r>
            <a:r>
              <a:rPr lang="en-US" altLang="zh-CN" dirty="0"/>
              <a:t>1337</a:t>
            </a:r>
            <a:r>
              <a:rPr lang="zh-CN" altLang="en-US" dirty="0"/>
              <a:t>地址里的</a:t>
            </a:r>
            <a:r>
              <a:rPr lang="en-US" altLang="zh-CN" dirty="0"/>
              <a:t>and</a:t>
            </a:r>
            <a:r>
              <a:rPr lang="zh-CN" altLang="en-US" dirty="0"/>
              <a:t>指令是</a:t>
            </a:r>
            <a:r>
              <a:rPr lang="en-US" altLang="zh-CN" dirty="0"/>
              <a:t>3</a:t>
            </a:r>
            <a:r>
              <a:rPr lang="zh-CN" altLang="en-US" dirty="0"/>
              <a:t>字节的。</a:t>
            </a:r>
            <a:r>
              <a:rPr lang="en-US" altLang="zh-CN" dirty="0"/>
              <a:t>PC+1</a:t>
            </a:r>
            <a:r>
              <a:rPr lang="zh-CN" altLang="en-US" dirty="0"/>
              <a:t>执行了</a:t>
            </a:r>
            <a:r>
              <a:rPr lang="en-US" altLang="zh-CN" dirty="0"/>
              <a:t>3</a:t>
            </a:r>
            <a:r>
              <a:rPr lang="zh-CN" altLang="en-US" dirty="0"/>
              <a:t>次。</a:t>
            </a:r>
            <a:endParaRPr lang="en-US" altLang="zh-CN" dirty="0"/>
          </a:p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、子程序调用指令</a:t>
            </a:r>
            <a:r>
              <a:rPr lang="en-US" altLang="zh-CN" dirty="0"/>
              <a:t>call</a:t>
            </a:r>
            <a:r>
              <a:rPr lang="zh-CN" altLang="en-US" dirty="0"/>
              <a:t>里面包含了目的地址，所以最后：</a:t>
            </a:r>
            <a:r>
              <a:rPr lang="en-US" altLang="zh-CN" dirty="0"/>
              <a:t>IR(A)</a:t>
            </a:r>
            <a:r>
              <a:rPr lang="zh-CN" altLang="en-US" dirty="0"/>
              <a:t>送</a:t>
            </a:r>
            <a:r>
              <a:rPr lang="en-US" altLang="zh-CN" dirty="0"/>
              <a:t>IR</a:t>
            </a:r>
            <a:r>
              <a:rPr lang="zh-CN" altLang="en-US" dirty="0"/>
              <a:t>：</a:t>
            </a:r>
            <a:r>
              <a:rPr lang="en-US" altLang="zh-CN" dirty="0"/>
              <a:t>IR</a:t>
            </a:r>
            <a:r>
              <a:rPr lang="zh-CN" altLang="en-US" dirty="0"/>
              <a:t>里包含的地址单元里的值（指令码</a:t>
            </a:r>
            <a:r>
              <a:rPr lang="en-US" altLang="zh-CN" dirty="0"/>
              <a:t>-push</a:t>
            </a:r>
            <a:r>
              <a:rPr lang="zh-CN" altLang="en-US" dirty="0"/>
              <a:t>的指令码）送</a:t>
            </a:r>
            <a:r>
              <a:rPr lang="en-US" altLang="zh-CN" dirty="0"/>
              <a:t>IR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0x401910</a:t>
            </a:r>
            <a:r>
              <a:rPr lang="zh-CN" altLang="en-US" dirty="0"/>
              <a:t>）单元里的指令码送</a:t>
            </a:r>
            <a:r>
              <a:rPr lang="en-US" altLang="zh-CN" dirty="0"/>
              <a:t>IR</a:t>
            </a:r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732027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Effective Address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、强调，黄色部分是指令格式中的：</a:t>
            </a:r>
            <a:r>
              <a:rPr lang="zh-CN" altLang="en-US" b="1" dirty="0"/>
              <a:t>地址码字段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、强调举例用单操作数指令格式讲解，其实每一个操作数都涉及到寻址方式。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、操作数只可能存在于</a:t>
            </a:r>
            <a:r>
              <a:rPr lang="en-US" altLang="zh-CN" dirty="0"/>
              <a:t>CPU</a:t>
            </a:r>
            <a:r>
              <a:rPr lang="zh-CN" altLang="en-US" dirty="0"/>
              <a:t>内部的寄存器中，或者是主存中。在主存中又有两种情况，一种是指令字本身包含了要操作的数据，一种是在内存中存放的一般数据。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62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Big-Endian</a:t>
            </a:r>
            <a:r>
              <a:rPr lang="zh-CN" altLang="en-US" sz="900" dirty="0"/>
              <a:t>？</a:t>
            </a:r>
            <a:r>
              <a:rPr lang="en-US" altLang="zh-CN" sz="900" dirty="0"/>
              <a:t>Little-Endian</a:t>
            </a:r>
            <a:r>
              <a:rPr lang="zh-CN" altLang="en-US" sz="900" dirty="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这确实是个挺头疼的问题</a:t>
            </a:r>
            <a:r>
              <a:rPr lang="en-US" altLang="zh-CN" sz="900" dirty="0"/>
              <a:t>,《</a:t>
            </a:r>
            <a:r>
              <a:rPr lang="zh-CN" altLang="en-US" sz="900" dirty="0"/>
              <a:t>佛列格游记</a:t>
            </a:r>
            <a:r>
              <a:rPr lang="en-US" altLang="zh-CN" sz="900" dirty="0"/>
              <a:t>》</a:t>
            </a:r>
            <a:r>
              <a:rPr lang="zh-CN" altLang="en-US" sz="900" dirty="0"/>
              <a:t>中</a:t>
            </a:r>
            <a:r>
              <a:rPr lang="en-US" altLang="zh-CN" sz="900" dirty="0"/>
              <a:t>,</a:t>
            </a:r>
            <a:r>
              <a:rPr lang="zh-CN" altLang="en-US" sz="900" dirty="0"/>
              <a:t>小人国曾因为</a:t>
            </a:r>
            <a:r>
              <a:rPr lang="en-US" altLang="zh-CN" sz="900" dirty="0"/>
              <a:t>Big-Endian</a:t>
            </a:r>
            <a:r>
              <a:rPr lang="zh-CN" altLang="en-US" sz="900" dirty="0"/>
              <a:t>与</a:t>
            </a:r>
            <a:r>
              <a:rPr lang="en-US" altLang="zh-CN" sz="900" dirty="0"/>
              <a:t>Little-Endian</a:t>
            </a:r>
            <a:r>
              <a:rPr lang="zh-CN" altLang="en-US" sz="900" dirty="0"/>
              <a:t>问题发生过六次叛乱</a:t>
            </a:r>
            <a:r>
              <a:rPr lang="en-US" altLang="zh-CN" sz="900" dirty="0"/>
              <a:t>,</a:t>
            </a:r>
            <a:r>
              <a:rPr lang="zh-CN" altLang="en-US" sz="900" dirty="0"/>
              <a:t>其中一个皇帝送了命</a:t>
            </a:r>
            <a:r>
              <a:rPr lang="en-US" altLang="zh-CN" sz="900" dirty="0"/>
              <a:t>,</a:t>
            </a:r>
            <a:r>
              <a:rPr lang="zh-CN" altLang="en-US" sz="900" dirty="0"/>
              <a:t>另一个丢了王位</a:t>
            </a:r>
            <a:r>
              <a:rPr lang="en-US" altLang="zh-CN" sz="900" dirty="0"/>
              <a:t>.</a:t>
            </a:r>
            <a:r>
              <a:rPr lang="zh-CN" altLang="en-US" sz="900" i="1" dirty="0"/>
              <a:t>注</a:t>
            </a:r>
            <a:r>
              <a:rPr lang="en-US" altLang="zh-CN" sz="900" i="1" dirty="0"/>
              <a:t>:</a:t>
            </a:r>
            <a:r>
              <a:rPr lang="zh-CN" altLang="en-US" sz="900" i="1" dirty="0"/>
              <a:t>我喜欢先敲大头</a:t>
            </a:r>
            <a:r>
              <a:rPr lang="en-US" altLang="zh-CN" sz="900" i="1" dirty="0"/>
              <a:t>,</a:t>
            </a:r>
            <a:r>
              <a:rPr lang="zh-CN" altLang="en-US" sz="900" i="1" dirty="0"/>
              <a:t>不知道小人国的</a:t>
            </a:r>
            <a:r>
              <a:rPr lang="en-US" altLang="zh-CN" sz="900" i="1" dirty="0"/>
              <a:t>"</a:t>
            </a:r>
            <a:r>
              <a:rPr lang="zh-CN" altLang="en-US" sz="900" i="1" dirty="0"/>
              <a:t>小头党</a:t>
            </a:r>
            <a:r>
              <a:rPr lang="en-US" altLang="zh-CN" sz="900" i="1" dirty="0"/>
              <a:t>"</a:t>
            </a:r>
            <a:r>
              <a:rPr lang="zh-CN" altLang="en-US" sz="900" i="1" dirty="0"/>
              <a:t>会不会来讨伐我</a:t>
            </a:r>
            <a:r>
              <a:rPr lang="en-US" altLang="zh-CN" sz="900" i="1" dirty="0"/>
              <a:t>.</a:t>
            </a:r>
            <a:r>
              <a:rPr lang="zh-CN" altLang="en-US" sz="900" dirty="0"/>
              <a:t>当然</a:t>
            </a:r>
            <a:r>
              <a:rPr lang="en-US" altLang="zh-CN" sz="900" dirty="0"/>
              <a:t>,</a:t>
            </a:r>
            <a:r>
              <a:rPr lang="zh-CN" altLang="en-US" sz="900" dirty="0"/>
              <a:t>他们争的是吃鸡蛋时先敲小头</a:t>
            </a:r>
            <a:r>
              <a:rPr lang="en-US" altLang="zh-CN" sz="900" dirty="0"/>
              <a:t>(Little-Endian)</a:t>
            </a:r>
            <a:r>
              <a:rPr lang="zh-CN" altLang="en-US" sz="900" dirty="0"/>
              <a:t>还是先敲大头</a:t>
            </a:r>
            <a:r>
              <a:rPr lang="en-US" altLang="zh-CN" sz="900" dirty="0"/>
              <a:t>(Big-Endian),</a:t>
            </a:r>
            <a:r>
              <a:rPr lang="zh-CN" altLang="en-US" sz="900" dirty="0"/>
              <a:t>现在的大头、小头问题当然不是讨论吃鸡蛋</a:t>
            </a:r>
            <a:r>
              <a:rPr lang="en-US" altLang="zh-CN" sz="900" dirty="0"/>
              <a:t>,</a:t>
            </a:r>
            <a:r>
              <a:rPr lang="zh-CN" altLang="en-US" sz="900" dirty="0"/>
              <a:t>而是数据在内存中的排放方式</a:t>
            </a:r>
            <a:r>
              <a:rPr lang="en-US" altLang="zh-CN" sz="900" dirty="0"/>
              <a:t>,</a:t>
            </a:r>
            <a:r>
              <a:rPr lang="zh-CN" altLang="en-US" sz="900" dirty="0"/>
              <a:t>也就是</a:t>
            </a:r>
            <a:r>
              <a:rPr lang="en-US" altLang="zh-CN" sz="900" dirty="0"/>
              <a:t>"</a:t>
            </a:r>
            <a:r>
              <a:rPr lang="zh-CN" altLang="en-US" sz="900" dirty="0"/>
              <a:t>字节序</a:t>
            </a:r>
            <a:r>
              <a:rPr lang="en-US" altLang="zh-CN" sz="900" dirty="0"/>
              <a:t>"</a:t>
            </a:r>
            <a:r>
              <a:rPr lang="zh-CN" altLang="en-US" sz="900" dirty="0"/>
              <a:t>问题</a:t>
            </a:r>
            <a:r>
              <a:rPr lang="en-US" altLang="zh-CN" sz="900" dirty="0"/>
              <a:t>,</a:t>
            </a:r>
            <a:r>
              <a:rPr lang="zh-CN" altLang="en-US" sz="900" dirty="0"/>
              <a:t>这两个问题之间应该没什么联系 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1. "</a:t>
            </a:r>
            <a:r>
              <a:rPr lang="zh-CN" altLang="en-US" sz="900" b="1" dirty="0"/>
              <a:t>字节序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问题的粒度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刚接触这个概念的时候</a:t>
            </a:r>
            <a:r>
              <a:rPr lang="en-US" altLang="zh-CN" sz="900" dirty="0"/>
              <a:t>,</a:t>
            </a:r>
            <a:r>
              <a:rPr lang="zh-CN" altLang="en-US" sz="900" dirty="0"/>
              <a:t>因为不求甚解的态度不知道字节序指的是</a:t>
            </a:r>
            <a:r>
              <a:rPr lang="en-US" altLang="zh-CN" sz="900" dirty="0"/>
              <a:t>"</a:t>
            </a:r>
            <a:r>
              <a:rPr lang="zh-CN" altLang="en-US" sz="900" dirty="0"/>
              <a:t>字节</a:t>
            </a:r>
            <a:r>
              <a:rPr lang="en-US" altLang="zh-CN" sz="900" dirty="0"/>
              <a:t>"</a:t>
            </a:r>
            <a:r>
              <a:rPr lang="zh-CN" altLang="en-US" sz="900" dirty="0"/>
              <a:t>还是字节中的</a:t>
            </a:r>
            <a:r>
              <a:rPr lang="en-US" altLang="zh-CN" sz="900" dirty="0"/>
              <a:t>"</a:t>
            </a:r>
            <a:r>
              <a:rPr lang="zh-CN" altLang="en-US" sz="900" dirty="0"/>
              <a:t>位</a:t>
            </a:r>
            <a:r>
              <a:rPr lang="en-US" altLang="zh-CN" sz="900" dirty="0"/>
              <a:t>",</a:t>
            </a:r>
            <a:r>
              <a:rPr lang="zh-CN" altLang="en-US" sz="900" dirty="0"/>
              <a:t>现在终于知道了</a:t>
            </a:r>
            <a:r>
              <a:rPr lang="en-US" altLang="zh-CN" sz="900" dirty="0"/>
              <a:t>,</a:t>
            </a:r>
            <a:r>
              <a:rPr lang="zh-CN" altLang="en-US" sz="900" dirty="0"/>
              <a:t>字节序讲的就是</a:t>
            </a:r>
            <a:r>
              <a:rPr lang="en-US" altLang="zh-CN" sz="900" dirty="0"/>
              <a:t>"</a:t>
            </a:r>
            <a:r>
              <a:rPr lang="zh-CN" altLang="en-US" sz="900" dirty="0"/>
              <a:t>字节</a:t>
            </a:r>
            <a:r>
              <a:rPr lang="en-US" altLang="zh-CN" sz="900" dirty="0"/>
              <a:t>"</a:t>
            </a:r>
            <a:r>
              <a:rPr lang="zh-CN" altLang="en-US" sz="900" dirty="0"/>
              <a:t>的顺序</a:t>
            </a:r>
            <a:r>
              <a:rPr lang="en-US" altLang="zh-CN" sz="900" dirty="0"/>
              <a:t>,</a:t>
            </a:r>
            <a:r>
              <a:rPr lang="zh-CN" altLang="en-US" sz="900" dirty="0"/>
              <a:t>与字节中的</a:t>
            </a:r>
            <a:r>
              <a:rPr lang="en-US" altLang="zh-CN" sz="900" dirty="0"/>
              <a:t>"</a:t>
            </a:r>
            <a:r>
              <a:rPr lang="zh-CN" altLang="en-US" sz="900" dirty="0"/>
              <a:t>位</a:t>
            </a:r>
            <a:r>
              <a:rPr lang="en-US" altLang="zh-CN" sz="900" dirty="0"/>
              <a:t>"</a:t>
            </a:r>
            <a:r>
              <a:rPr lang="zh-CN" altLang="en-US" sz="900" dirty="0"/>
              <a:t>没关系 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2. </a:t>
            </a:r>
            <a:r>
              <a:rPr lang="zh-CN" altLang="en-US" sz="900" b="1" dirty="0"/>
              <a:t>什么是大头党？什么是小头党？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也就是</a:t>
            </a:r>
            <a:r>
              <a:rPr lang="en-US" altLang="zh-CN" sz="900" dirty="0"/>
              <a:t>Big-Endian,</a:t>
            </a:r>
            <a:r>
              <a:rPr lang="zh-CN" altLang="en-US" sz="900" dirty="0"/>
              <a:t>你也可以称之为大尾、大端</a:t>
            </a:r>
            <a:r>
              <a:rPr lang="en-US" altLang="zh-CN" sz="900" dirty="0"/>
              <a:t>.</a:t>
            </a:r>
            <a:r>
              <a:rPr lang="zh-CN" altLang="en-US" sz="900" dirty="0"/>
              <a:t>顾名思义</a:t>
            </a:r>
            <a:r>
              <a:rPr lang="en-US" altLang="zh-CN" sz="900" dirty="0"/>
              <a:t>,"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也就是</a:t>
            </a:r>
            <a:r>
              <a:rPr lang="en-US" altLang="zh-CN" sz="900" dirty="0"/>
              <a:t>MSB (Most Significant Byte, </a:t>
            </a:r>
            <a:r>
              <a:rPr lang="zh-CN" altLang="en-US" sz="900" dirty="0"/>
              <a:t>最高有效字节</a:t>
            </a:r>
            <a:r>
              <a:rPr lang="en-US" altLang="zh-CN" sz="900" dirty="0"/>
              <a:t>)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正好相反</a:t>
            </a:r>
            <a:r>
              <a:rPr lang="en-US" altLang="zh-CN" sz="900" dirty="0"/>
              <a:t>,LSB (Least Significant Byte, </a:t>
            </a:r>
            <a:r>
              <a:rPr lang="zh-CN" altLang="en-US" sz="900" dirty="0"/>
              <a:t>最低有效字节</a:t>
            </a:r>
            <a:r>
              <a:rPr lang="en-US" altLang="zh-CN" sz="900" dirty="0"/>
              <a:t>)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3. </a:t>
            </a:r>
            <a:r>
              <a:rPr lang="zh-CN" altLang="en-US" sz="900" b="1" dirty="0"/>
              <a:t>谁是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大头党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？谁是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小头党</a:t>
            </a:r>
            <a:r>
              <a:rPr lang="en-US" altLang="zh-CN" sz="900" b="1" dirty="0"/>
              <a:t>"</a:t>
            </a:r>
            <a:r>
              <a:rPr lang="zh-CN" altLang="en-US" sz="900" b="1" dirty="0"/>
              <a:t>？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    </a:t>
            </a:r>
            <a:r>
              <a:rPr lang="zh-CN" altLang="en-US" sz="900" b="1" dirty="0"/>
              <a:t>硬件</a:t>
            </a:r>
            <a:r>
              <a:rPr lang="en-US" altLang="zh-CN" sz="900" b="1" dirty="0"/>
              <a:t>&amp;</a:t>
            </a:r>
            <a:r>
              <a:rPr lang="zh-CN" altLang="en-US" sz="900" b="1" dirty="0"/>
              <a:t>平台</a:t>
            </a:r>
            <a:r>
              <a:rPr lang="en-US" altLang="zh-CN" sz="900" dirty="0"/>
              <a:t>: x86</a:t>
            </a:r>
            <a:r>
              <a:rPr lang="zh-CN" altLang="en-US" sz="900" dirty="0"/>
              <a:t>系列</a:t>
            </a:r>
            <a:r>
              <a:rPr lang="en-US" altLang="zh-CN" sz="900" dirty="0"/>
              <a:t>CPU</a:t>
            </a:r>
            <a:r>
              <a:rPr lang="zh-CN" altLang="en-US" sz="900" dirty="0"/>
              <a:t>都是小头党</a:t>
            </a:r>
            <a:r>
              <a:rPr lang="en-US" altLang="zh-CN" sz="900" dirty="0"/>
              <a:t>,</a:t>
            </a:r>
            <a:r>
              <a:rPr lang="zh-CN" altLang="en-US" sz="900" dirty="0"/>
              <a:t>也就是我们最常用的</a:t>
            </a:r>
            <a:r>
              <a:rPr lang="en-US" altLang="zh-CN" sz="900" dirty="0"/>
              <a:t>PC,</a:t>
            </a:r>
            <a:r>
              <a:rPr lang="zh-CN" altLang="en-US" sz="900" dirty="0"/>
              <a:t>无论你的软件系统是</a:t>
            </a:r>
            <a:r>
              <a:rPr lang="en-US" altLang="zh-CN" sz="900" dirty="0"/>
              <a:t>Windows</a:t>
            </a:r>
            <a:r>
              <a:rPr lang="zh-CN" altLang="en-US" sz="900" dirty="0"/>
              <a:t>、</a:t>
            </a:r>
            <a:r>
              <a:rPr lang="en-US" altLang="zh-CN" sz="900" dirty="0"/>
              <a:t>Linux</a:t>
            </a:r>
            <a:r>
              <a:rPr lang="zh-CN" altLang="en-US" sz="900" dirty="0"/>
              <a:t>还是</a:t>
            </a:r>
            <a:r>
              <a:rPr lang="en-US" altLang="zh-CN" sz="900" dirty="0"/>
              <a:t>Unix,</a:t>
            </a:r>
            <a:r>
              <a:rPr lang="zh-CN" altLang="en-US" sz="900" dirty="0"/>
              <a:t>只要是处于</a:t>
            </a:r>
            <a:r>
              <a:rPr lang="en-US" altLang="zh-CN" sz="900" dirty="0"/>
              <a:t>x86</a:t>
            </a:r>
            <a:r>
              <a:rPr lang="zh-CN" altLang="en-US" sz="900" dirty="0"/>
              <a:t>架构的硬件系统就是小头党的</a:t>
            </a:r>
            <a:r>
              <a:rPr lang="en-US" altLang="zh-CN" sz="900" dirty="0"/>
              <a:t>;PowerPC</a:t>
            </a:r>
            <a:r>
              <a:rPr lang="zh-CN" altLang="en-US" sz="900" dirty="0"/>
              <a:t>是</a:t>
            </a:r>
            <a:r>
              <a:rPr lang="en-US" altLang="zh-CN" sz="900" dirty="0"/>
              <a:t>"</a:t>
            </a:r>
            <a:r>
              <a:rPr lang="zh-CN" altLang="en-US" sz="900" dirty="0"/>
              <a:t>墙头草</a:t>
            </a:r>
            <a:r>
              <a:rPr lang="en-US" altLang="zh-CN" sz="900" dirty="0"/>
              <a:t>",</a:t>
            </a:r>
            <a:r>
              <a:rPr lang="zh-CN" altLang="en-US" sz="900" dirty="0"/>
              <a:t>默认是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";arm</a:t>
            </a:r>
            <a:r>
              <a:rPr lang="zh-CN" altLang="en-US" sz="900" dirty="0"/>
              <a:t>也是</a:t>
            </a:r>
            <a:r>
              <a:rPr lang="en-US" altLang="zh-CN" sz="900" dirty="0"/>
              <a:t>"</a:t>
            </a:r>
            <a:r>
              <a:rPr lang="zh-CN" altLang="en-US" sz="900" dirty="0"/>
              <a:t>墙头草</a:t>
            </a:r>
            <a:r>
              <a:rPr lang="en-US" altLang="zh-CN" sz="900" dirty="0"/>
              <a:t>",</a:t>
            </a:r>
            <a:r>
              <a:rPr lang="zh-CN" altLang="en-US" sz="900" dirty="0"/>
              <a:t>但是一般都是将其看待为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";Java</a:t>
            </a:r>
            <a:r>
              <a:rPr lang="zh-CN" altLang="en-US" sz="900" dirty="0"/>
              <a:t>虚拟机是纯粹的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    </a:t>
            </a:r>
            <a:r>
              <a:rPr lang="zh-CN" altLang="en-US" sz="900" b="1" dirty="0"/>
              <a:t>协议</a:t>
            </a:r>
            <a:r>
              <a:rPr lang="en-US" altLang="zh-CN" sz="900" b="1" dirty="0"/>
              <a:t>&amp;</a:t>
            </a:r>
            <a:r>
              <a:rPr lang="zh-CN" altLang="en-US" sz="900" b="1" dirty="0"/>
              <a:t>标准</a:t>
            </a:r>
            <a:r>
              <a:rPr lang="en-US" altLang="zh-CN" sz="900" dirty="0"/>
              <a:t>: TCP/IP:"</a:t>
            </a:r>
            <a:r>
              <a:rPr lang="zh-CN" altLang="en-US" sz="900" dirty="0"/>
              <a:t>大头党</a:t>
            </a:r>
            <a:r>
              <a:rPr lang="en-US" altLang="zh-CN" sz="900" dirty="0"/>
              <a:t>",Unicode:</a:t>
            </a:r>
            <a:r>
              <a:rPr lang="zh-CN" altLang="en-US" sz="900" dirty="0"/>
              <a:t>没有明确表明其</a:t>
            </a:r>
            <a:r>
              <a:rPr lang="en-US" altLang="zh-CN" sz="900" dirty="0"/>
              <a:t>"</a:t>
            </a:r>
            <a:r>
              <a:rPr lang="zh-CN" altLang="en-US" sz="900" dirty="0"/>
              <a:t>字节序倾向</a:t>
            </a:r>
            <a:r>
              <a:rPr lang="en-US" altLang="zh-CN" sz="900" dirty="0"/>
              <a:t>",</a:t>
            </a:r>
            <a:r>
              <a:rPr lang="zh-CN" altLang="en-US" sz="900" dirty="0"/>
              <a:t>仍保持中立</a:t>
            </a:r>
            <a:r>
              <a:rPr lang="en-US" altLang="zh-CN" sz="900" dirty="0"/>
              <a:t>;GB</a:t>
            </a:r>
            <a:r>
              <a:rPr lang="zh-CN" altLang="en-US" sz="900" dirty="0"/>
              <a:t>标准</a:t>
            </a:r>
            <a:r>
              <a:rPr lang="en-US" altLang="zh-CN" sz="900" dirty="0"/>
              <a:t>:</a:t>
            </a:r>
            <a:r>
              <a:rPr lang="zh-CN" altLang="en-US" sz="900" dirty="0"/>
              <a:t>还没有调查其</a:t>
            </a:r>
            <a:r>
              <a:rPr lang="en-US" altLang="zh-CN" sz="900" dirty="0"/>
              <a:t>"</a:t>
            </a:r>
            <a:r>
              <a:rPr lang="zh-CN" altLang="en-US" sz="900" dirty="0"/>
              <a:t>字节序倾向</a:t>
            </a:r>
            <a:r>
              <a:rPr lang="en-US" altLang="zh-CN" sz="900" dirty="0"/>
              <a:t>",</a:t>
            </a:r>
            <a:r>
              <a:rPr lang="zh-CN" altLang="en-US" sz="900" dirty="0"/>
              <a:t>感兴趣的可以找找相关白皮书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 dirty="0"/>
              <a:t>4. </a:t>
            </a:r>
            <a:r>
              <a:rPr lang="zh-CN" altLang="en-US" sz="900" b="1" dirty="0"/>
              <a:t>例子</a:t>
            </a:r>
            <a:endParaRPr lang="zh-CN" altLang="en-US" sz="9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/* </a:t>
            </a:r>
            <a:r>
              <a:rPr lang="zh-CN" altLang="en-US" sz="900" dirty="0"/>
              <a:t>例</a:t>
            </a:r>
            <a:r>
              <a:rPr lang="en-US" altLang="zh-CN" sz="900" dirty="0"/>
              <a:t>1 */</a:t>
            </a:r>
            <a:br>
              <a:rPr lang="en-US" altLang="zh-CN" sz="900" dirty="0"/>
            </a:br>
            <a:r>
              <a:rPr lang="en-US" altLang="zh-CN" sz="900" dirty="0"/>
              <a:t>INT16 n(1); //</a:t>
            </a:r>
            <a:r>
              <a:rPr lang="zh-CN" altLang="en-US" sz="900" dirty="0"/>
              <a:t>声明一个短整形</a:t>
            </a:r>
            <a:r>
              <a:rPr lang="en-US" altLang="zh-CN" sz="900" dirty="0"/>
              <a:t>(</a:t>
            </a:r>
            <a:r>
              <a:rPr lang="zh-CN" altLang="en-US" sz="900" dirty="0"/>
              <a:t>占两个字节</a:t>
            </a:r>
            <a:r>
              <a:rPr lang="en-US" altLang="zh-CN" sz="900" dirty="0"/>
              <a:t>)n,</a:t>
            </a:r>
            <a:r>
              <a:rPr lang="zh-CN" altLang="en-US" sz="900" dirty="0"/>
              <a:t>初始化值为</a:t>
            </a:r>
            <a:r>
              <a:rPr lang="en-US" altLang="zh-CN" sz="900" dirty="0"/>
              <a:t>1(Hex: 0x0001);</a:t>
            </a:r>
            <a:br>
              <a:rPr lang="en-US" altLang="zh-CN" sz="900" dirty="0"/>
            </a:br>
            <a:r>
              <a:rPr lang="en-US" altLang="zh-CN" sz="900" dirty="0"/>
              <a:t>*(char*)&amp;n; //</a:t>
            </a:r>
            <a:r>
              <a:rPr lang="zh-CN" altLang="en-US" sz="900" dirty="0"/>
              <a:t>将</a:t>
            </a:r>
            <a:r>
              <a:rPr lang="en-US" altLang="zh-CN" sz="900" dirty="0"/>
              <a:t>n</a:t>
            </a:r>
            <a:r>
              <a:rPr lang="zh-CN" altLang="en-US" sz="900" dirty="0"/>
              <a:t>的地址解释为</a:t>
            </a:r>
            <a:r>
              <a:rPr lang="en-US" altLang="zh-CN" sz="900" dirty="0"/>
              <a:t>char</a:t>
            </a:r>
            <a:r>
              <a:rPr lang="zh-CN" altLang="en-US" sz="900" dirty="0"/>
              <a:t>类型指针</a:t>
            </a:r>
            <a:r>
              <a:rPr lang="en-US" altLang="zh-CN" sz="900" dirty="0"/>
              <a:t>,</a:t>
            </a:r>
            <a:r>
              <a:rPr lang="zh-CN" altLang="en-US" sz="900" dirty="0"/>
              <a:t>并解引用</a:t>
            </a:r>
            <a:r>
              <a:rPr lang="en-US" altLang="zh-CN" sz="900" dirty="0"/>
              <a:t>,</a:t>
            </a:r>
            <a:r>
              <a:rPr lang="zh-CN" altLang="en-US" sz="900" dirty="0"/>
              <a:t>也就是取其低地址中的数据</a:t>
            </a:r>
            <a:r>
              <a:rPr lang="en-US" altLang="zh-CN" sz="900" dirty="0"/>
              <a:t>,</a:t>
            </a:r>
            <a:r>
              <a:rPr lang="zh-CN" altLang="en-US" sz="900" dirty="0"/>
              <a:t>在</a:t>
            </a:r>
            <a:r>
              <a:rPr lang="en-US" altLang="zh-CN" sz="900" dirty="0"/>
              <a:t>x86</a:t>
            </a:r>
            <a:r>
              <a:rPr lang="zh-CN" altLang="en-US" sz="900" dirty="0"/>
              <a:t>等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的平台下我们将得到</a:t>
            </a:r>
            <a:r>
              <a:rPr lang="en-US" altLang="zh-CN" sz="900" dirty="0"/>
              <a:t>"1",</a:t>
            </a:r>
            <a:r>
              <a:rPr lang="zh-CN" altLang="en-US" sz="900" dirty="0"/>
              <a:t>说明</a:t>
            </a:r>
            <a:r>
              <a:rPr lang="en-US" altLang="zh-CN" sz="900" dirty="0"/>
              <a:t>LSB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</a:t>
            </a:r>
            <a:r>
              <a:rPr lang="zh-CN" altLang="en-US" sz="900" dirty="0"/>
              <a:t>也就验证了当前平台是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",</a:t>
            </a:r>
            <a:r>
              <a:rPr lang="zh-CN" altLang="en-US" sz="900" dirty="0"/>
              <a:t>反之则是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dirty="0"/>
              <a:t>/* </a:t>
            </a:r>
            <a:r>
              <a:rPr lang="zh-CN" altLang="en-US" sz="900" dirty="0"/>
              <a:t>例</a:t>
            </a:r>
            <a:r>
              <a:rPr lang="en-US" altLang="zh-CN" sz="900" dirty="0"/>
              <a:t>2 */</a:t>
            </a:r>
            <a:br>
              <a:rPr lang="en-US" altLang="zh-CN" sz="900" dirty="0"/>
            </a:br>
            <a:r>
              <a:rPr lang="en-US" altLang="zh-CN" sz="900" dirty="0"/>
              <a:t>INT16 n(256); //</a:t>
            </a:r>
            <a:r>
              <a:rPr lang="zh-CN" altLang="en-US" sz="900" dirty="0"/>
              <a:t>声明一个短整形</a:t>
            </a:r>
            <a:r>
              <a:rPr lang="en-US" altLang="zh-CN" sz="900" dirty="0"/>
              <a:t>(</a:t>
            </a:r>
            <a:r>
              <a:rPr lang="zh-CN" altLang="en-US" sz="900" dirty="0"/>
              <a:t>占两个字节</a:t>
            </a:r>
            <a:r>
              <a:rPr lang="en-US" altLang="zh-CN" sz="900" dirty="0"/>
              <a:t>)n,</a:t>
            </a:r>
            <a:r>
              <a:rPr lang="zh-CN" altLang="en-US" sz="900" dirty="0"/>
              <a:t>初始化值为</a:t>
            </a:r>
            <a:r>
              <a:rPr lang="en-US" altLang="zh-CN" sz="900" dirty="0"/>
              <a:t>256(Hex: 0x0100);</a:t>
            </a:r>
            <a:br>
              <a:rPr lang="en-US" altLang="zh-CN" sz="900" dirty="0"/>
            </a:br>
            <a:r>
              <a:rPr lang="en-US" altLang="zh-CN" sz="900" dirty="0"/>
              <a:t>*(char*)&amp;n; //</a:t>
            </a:r>
            <a:r>
              <a:rPr lang="zh-CN" altLang="en-US" sz="900" dirty="0"/>
              <a:t>将</a:t>
            </a:r>
            <a:r>
              <a:rPr lang="en-US" altLang="zh-CN" sz="900" dirty="0"/>
              <a:t>n</a:t>
            </a:r>
            <a:r>
              <a:rPr lang="zh-CN" altLang="en-US" sz="900" dirty="0"/>
              <a:t>的地址解释为</a:t>
            </a:r>
            <a:r>
              <a:rPr lang="en-US" altLang="zh-CN" sz="900" dirty="0"/>
              <a:t>char</a:t>
            </a:r>
            <a:r>
              <a:rPr lang="zh-CN" altLang="en-US" sz="900" dirty="0"/>
              <a:t>类型指针</a:t>
            </a:r>
            <a:r>
              <a:rPr lang="en-US" altLang="zh-CN" sz="900" dirty="0"/>
              <a:t>,</a:t>
            </a:r>
            <a:r>
              <a:rPr lang="zh-CN" altLang="en-US" sz="900" dirty="0"/>
              <a:t>并解引用</a:t>
            </a:r>
            <a:r>
              <a:rPr lang="en-US" altLang="zh-CN" sz="900" dirty="0"/>
              <a:t>,</a:t>
            </a:r>
            <a:r>
              <a:rPr lang="zh-CN" altLang="en-US" sz="900" dirty="0"/>
              <a:t>也就是取其低地址中的数据</a:t>
            </a:r>
            <a:r>
              <a:rPr lang="en-US" altLang="zh-CN" sz="900" dirty="0"/>
              <a:t>,</a:t>
            </a:r>
            <a:r>
              <a:rPr lang="zh-CN" altLang="en-US" sz="900" dirty="0"/>
              <a:t>在</a:t>
            </a:r>
            <a:r>
              <a:rPr lang="en-US" altLang="zh-CN" sz="900" dirty="0"/>
              <a:t>x86</a:t>
            </a:r>
            <a:r>
              <a:rPr lang="zh-CN" altLang="en-US" sz="900" dirty="0"/>
              <a:t>等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的平台下我们将得到</a:t>
            </a:r>
            <a:r>
              <a:rPr lang="en-US" altLang="zh-CN" sz="900" dirty="0"/>
              <a:t>"0",</a:t>
            </a:r>
            <a:r>
              <a:rPr lang="zh-CN" altLang="en-US" sz="900" dirty="0"/>
              <a:t>说明</a:t>
            </a:r>
            <a:r>
              <a:rPr lang="en-US" altLang="zh-CN" sz="900" dirty="0"/>
              <a:t>LSB</a:t>
            </a:r>
            <a:r>
              <a:rPr lang="zh-CN" altLang="en-US" sz="900" dirty="0"/>
              <a:t>在低地址</a:t>
            </a:r>
            <a:r>
              <a:rPr lang="en-US" altLang="zh-CN" sz="900" dirty="0"/>
              <a:t>,</a:t>
            </a:r>
            <a:r>
              <a:rPr lang="zh-CN" altLang="en-US" sz="900" dirty="0"/>
              <a:t>也就验证了当前平台是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",</a:t>
            </a:r>
            <a:r>
              <a:rPr lang="zh-CN" altLang="en-US" sz="900" dirty="0"/>
              <a:t>反之则是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这样</a:t>
            </a:r>
            <a:r>
              <a:rPr lang="en-US" altLang="zh-CN" sz="900" dirty="0"/>
              <a:t>"</a:t>
            </a:r>
            <a:r>
              <a:rPr lang="zh-CN" altLang="en-US" sz="900" dirty="0"/>
              <a:t>大头党</a:t>
            </a:r>
            <a:r>
              <a:rPr lang="en-US" altLang="zh-CN" sz="900" dirty="0"/>
              <a:t>"</a:t>
            </a:r>
            <a:r>
              <a:rPr lang="zh-CN" altLang="en-US" sz="900" dirty="0"/>
              <a:t>中</a:t>
            </a:r>
            <a:r>
              <a:rPr lang="en-US" altLang="zh-CN" sz="900" dirty="0"/>
              <a:t>INT16</a:t>
            </a:r>
            <a:r>
              <a:rPr lang="zh-CN" altLang="en-US" sz="900" dirty="0"/>
              <a:t>类型的</a:t>
            </a:r>
            <a:r>
              <a:rPr lang="en-US" altLang="zh-CN" sz="900" dirty="0"/>
              <a:t>256</a:t>
            </a:r>
            <a:r>
              <a:rPr lang="zh-CN" altLang="en-US" sz="900" dirty="0"/>
              <a:t>跟</a:t>
            </a:r>
            <a:r>
              <a:rPr lang="en-US" altLang="zh-CN" sz="900" dirty="0"/>
              <a:t>"</a:t>
            </a:r>
            <a:r>
              <a:rPr lang="zh-CN" altLang="en-US" sz="900" dirty="0"/>
              <a:t>小头党</a:t>
            </a:r>
            <a:r>
              <a:rPr lang="en-US" altLang="zh-CN" sz="900" dirty="0"/>
              <a:t>"</a:t>
            </a:r>
            <a:r>
              <a:rPr lang="zh-CN" altLang="en-US" sz="900" dirty="0"/>
              <a:t>中</a:t>
            </a:r>
            <a:r>
              <a:rPr lang="en-US" altLang="zh-CN" sz="900" dirty="0"/>
              <a:t>INT16</a:t>
            </a:r>
            <a:r>
              <a:rPr lang="zh-CN" altLang="en-US" sz="900" dirty="0"/>
              <a:t>类型的</a:t>
            </a:r>
            <a:r>
              <a:rPr lang="en-US" altLang="zh-CN" sz="900" dirty="0"/>
              <a:t>1</a:t>
            </a:r>
            <a:r>
              <a:rPr lang="zh-CN" altLang="en-US" sz="900" dirty="0"/>
              <a:t>内存排列是一样的</a:t>
            </a:r>
            <a:r>
              <a:rPr lang="en-US" altLang="zh-CN" sz="900" dirty="0"/>
              <a:t>,</a:t>
            </a:r>
            <a:r>
              <a:rPr lang="zh-CN" altLang="en-US" sz="900" dirty="0"/>
              <a:t>反之也是一样的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 dirty="0"/>
              <a:t>这就是所谓的</a:t>
            </a:r>
            <a:r>
              <a:rPr lang="en-US" altLang="zh-CN" sz="900" dirty="0"/>
              <a:t>"</a:t>
            </a:r>
            <a:r>
              <a:rPr lang="zh-CN" altLang="en-US" sz="900" dirty="0"/>
              <a:t>字节序</a:t>
            </a:r>
            <a:r>
              <a:rPr lang="en-US" altLang="zh-CN" sz="900" dirty="0"/>
              <a:t>"</a:t>
            </a:r>
            <a:r>
              <a:rPr lang="zh-CN" altLang="en-US" sz="900" dirty="0"/>
              <a:t>问题</a:t>
            </a:r>
            <a:r>
              <a:rPr lang="en-US" altLang="zh-CN" sz="900" dirty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 dirty="0"/>
          </a:p>
        </p:txBody>
      </p:sp>
    </p:spTree>
    <p:extLst>
      <p:ext uri="{BB962C8B-B14F-4D97-AF65-F5344CB8AC3E}">
        <p14:creationId xmlns:p14="http://schemas.microsoft.com/office/powerpoint/2010/main" val="1599380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466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通常形式地址有相关逻辑转换为实际地址。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47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36795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48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2021/4/29 Thursday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30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978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75386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424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1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56120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748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461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34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2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0976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091508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303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6380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677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69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04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8884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57032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3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589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1328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55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486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395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752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8808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087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223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24374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63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17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532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8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theme" Target="../theme/theme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2021/4/29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2021/4/29 Thursday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126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4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601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2021/4/29 Thursday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8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351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image" Target="../media/image20.tm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0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20.tmp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image" Target="../media/image20.tm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9.xml"/><Relationship Id="rId21" Type="http://schemas.openxmlformats.org/officeDocument/2006/relationships/image" Target="../media/image20.tmp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image" Target="../media/image21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10" Type="http://schemas.openxmlformats.org/officeDocument/2006/relationships/tags" Target="../tags/tag126.xml"/><Relationship Id="rId19" Type="http://schemas.openxmlformats.org/officeDocument/2006/relationships/notesSlide" Target="../notesSlides/notesSlide20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tags" Target="../tags/tag151.xml"/><Relationship Id="rId26" Type="http://schemas.openxmlformats.org/officeDocument/2006/relationships/tags" Target="../tags/tag159.xml"/><Relationship Id="rId3" Type="http://schemas.openxmlformats.org/officeDocument/2006/relationships/tags" Target="../tags/tag136.xml"/><Relationship Id="rId21" Type="http://schemas.openxmlformats.org/officeDocument/2006/relationships/tags" Target="../tags/tag154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tags" Target="../tags/tag150.xml"/><Relationship Id="rId25" Type="http://schemas.openxmlformats.org/officeDocument/2006/relationships/tags" Target="../tags/tag158.xml"/><Relationship Id="rId2" Type="http://schemas.openxmlformats.org/officeDocument/2006/relationships/tags" Target="../tags/tag135.xml"/><Relationship Id="rId16" Type="http://schemas.openxmlformats.org/officeDocument/2006/relationships/tags" Target="../tags/tag149.xml"/><Relationship Id="rId20" Type="http://schemas.openxmlformats.org/officeDocument/2006/relationships/tags" Target="../tags/tag153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24" Type="http://schemas.openxmlformats.org/officeDocument/2006/relationships/tags" Target="../tags/tag157.xml"/><Relationship Id="rId5" Type="http://schemas.openxmlformats.org/officeDocument/2006/relationships/tags" Target="../tags/tag138.xml"/><Relationship Id="rId15" Type="http://schemas.openxmlformats.org/officeDocument/2006/relationships/tags" Target="../tags/tag148.xml"/><Relationship Id="rId23" Type="http://schemas.openxmlformats.org/officeDocument/2006/relationships/tags" Target="../tags/tag156.xml"/><Relationship Id="rId28" Type="http://schemas.openxmlformats.org/officeDocument/2006/relationships/tags" Target="../tags/tag161.xml"/><Relationship Id="rId10" Type="http://schemas.openxmlformats.org/officeDocument/2006/relationships/tags" Target="../tags/tag143.xml"/><Relationship Id="rId19" Type="http://schemas.openxmlformats.org/officeDocument/2006/relationships/tags" Target="../tags/tag152.xml"/><Relationship Id="rId31" Type="http://schemas.openxmlformats.org/officeDocument/2006/relationships/image" Target="../media/image20.tmp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tags" Target="../tags/tag147.xml"/><Relationship Id="rId22" Type="http://schemas.openxmlformats.org/officeDocument/2006/relationships/tags" Target="../tags/tag155.xml"/><Relationship Id="rId27" Type="http://schemas.openxmlformats.org/officeDocument/2006/relationships/tags" Target="../tags/tag160.xml"/><Relationship Id="rId30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26" Type="http://schemas.openxmlformats.org/officeDocument/2006/relationships/tags" Target="../tags/tag187.xml"/><Relationship Id="rId3" Type="http://schemas.openxmlformats.org/officeDocument/2006/relationships/tags" Target="../tags/tag164.xml"/><Relationship Id="rId21" Type="http://schemas.openxmlformats.org/officeDocument/2006/relationships/tags" Target="../tags/tag182.xml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5" Type="http://schemas.openxmlformats.org/officeDocument/2006/relationships/tags" Target="../tags/tag186.xml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tags" Target="../tags/tag181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24" Type="http://schemas.openxmlformats.org/officeDocument/2006/relationships/tags" Target="../tags/tag185.xml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23" Type="http://schemas.openxmlformats.org/officeDocument/2006/relationships/tags" Target="../tags/tag184.xml"/><Relationship Id="rId28" Type="http://schemas.openxmlformats.org/officeDocument/2006/relationships/tags" Target="../tags/tag189.xml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31" Type="http://schemas.openxmlformats.org/officeDocument/2006/relationships/image" Target="../media/image20.tmp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tags" Target="../tags/tag183.xml"/><Relationship Id="rId27" Type="http://schemas.openxmlformats.org/officeDocument/2006/relationships/tags" Target="../tags/tag188.xml"/><Relationship Id="rId30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26" Type="http://schemas.openxmlformats.org/officeDocument/2006/relationships/tags" Target="../tags/tag215.xml"/><Relationship Id="rId3" Type="http://schemas.openxmlformats.org/officeDocument/2006/relationships/tags" Target="../tags/tag192.xml"/><Relationship Id="rId21" Type="http://schemas.openxmlformats.org/officeDocument/2006/relationships/tags" Target="../tags/tag210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25" Type="http://schemas.openxmlformats.org/officeDocument/2006/relationships/tags" Target="../tags/tag214.xml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tags" Target="../tags/tag20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24" Type="http://schemas.openxmlformats.org/officeDocument/2006/relationships/tags" Target="../tags/tag213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23" Type="http://schemas.openxmlformats.org/officeDocument/2006/relationships/tags" Target="../tags/tag212.xml"/><Relationship Id="rId28" Type="http://schemas.openxmlformats.org/officeDocument/2006/relationships/tags" Target="../tags/tag217.xml"/><Relationship Id="rId10" Type="http://schemas.openxmlformats.org/officeDocument/2006/relationships/tags" Target="../tags/tag199.xml"/><Relationship Id="rId19" Type="http://schemas.openxmlformats.org/officeDocument/2006/relationships/tags" Target="../tags/tag208.xml"/><Relationship Id="rId31" Type="http://schemas.openxmlformats.org/officeDocument/2006/relationships/image" Target="../media/image20.tmp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Relationship Id="rId22" Type="http://schemas.openxmlformats.org/officeDocument/2006/relationships/tags" Target="../tags/tag211.xml"/><Relationship Id="rId27" Type="http://schemas.openxmlformats.org/officeDocument/2006/relationships/tags" Target="../tags/tag216.xml"/><Relationship Id="rId30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tags" Target="../tags/tag235.xml"/><Relationship Id="rId26" Type="http://schemas.openxmlformats.org/officeDocument/2006/relationships/tags" Target="../tags/tag243.xml"/><Relationship Id="rId3" Type="http://schemas.openxmlformats.org/officeDocument/2006/relationships/tags" Target="../tags/tag220.xml"/><Relationship Id="rId21" Type="http://schemas.openxmlformats.org/officeDocument/2006/relationships/tags" Target="../tags/tag238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tags" Target="../tags/tag234.xml"/><Relationship Id="rId25" Type="http://schemas.openxmlformats.org/officeDocument/2006/relationships/tags" Target="../tags/tag242.xml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tags" Target="../tags/tag237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tags" Target="../tags/tag241.xml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tags" Target="../tags/tag240.xml"/><Relationship Id="rId28" Type="http://schemas.openxmlformats.org/officeDocument/2006/relationships/tags" Target="../tags/tag245.xml"/><Relationship Id="rId10" Type="http://schemas.openxmlformats.org/officeDocument/2006/relationships/tags" Target="../tags/tag227.xml"/><Relationship Id="rId19" Type="http://schemas.openxmlformats.org/officeDocument/2006/relationships/tags" Target="../tags/tag236.xml"/><Relationship Id="rId31" Type="http://schemas.openxmlformats.org/officeDocument/2006/relationships/image" Target="../media/image20.tmp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tags" Target="../tags/tag239.xml"/><Relationship Id="rId27" Type="http://schemas.openxmlformats.org/officeDocument/2006/relationships/tags" Target="../tags/tag244.xml"/><Relationship Id="rId30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tags" Target="../tags/tag263.xml"/><Relationship Id="rId26" Type="http://schemas.openxmlformats.org/officeDocument/2006/relationships/tags" Target="../tags/tag271.xml"/><Relationship Id="rId3" Type="http://schemas.openxmlformats.org/officeDocument/2006/relationships/tags" Target="../tags/tag248.xml"/><Relationship Id="rId21" Type="http://schemas.openxmlformats.org/officeDocument/2006/relationships/tags" Target="../tags/tag266.xml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tags" Target="../tags/tag262.xml"/><Relationship Id="rId25" Type="http://schemas.openxmlformats.org/officeDocument/2006/relationships/tags" Target="../tags/tag270.xml"/><Relationship Id="rId2" Type="http://schemas.openxmlformats.org/officeDocument/2006/relationships/tags" Target="../tags/tag247.xml"/><Relationship Id="rId16" Type="http://schemas.openxmlformats.org/officeDocument/2006/relationships/tags" Target="../tags/tag261.xml"/><Relationship Id="rId20" Type="http://schemas.openxmlformats.org/officeDocument/2006/relationships/tags" Target="../tags/tag265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tags" Target="../tags/tag269.xml"/><Relationship Id="rId5" Type="http://schemas.openxmlformats.org/officeDocument/2006/relationships/tags" Target="../tags/tag250.xml"/><Relationship Id="rId15" Type="http://schemas.openxmlformats.org/officeDocument/2006/relationships/tags" Target="../tags/tag260.xml"/><Relationship Id="rId23" Type="http://schemas.openxmlformats.org/officeDocument/2006/relationships/tags" Target="../tags/tag268.xml"/><Relationship Id="rId28" Type="http://schemas.openxmlformats.org/officeDocument/2006/relationships/tags" Target="../tags/tag273.xml"/><Relationship Id="rId10" Type="http://schemas.openxmlformats.org/officeDocument/2006/relationships/tags" Target="../tags/tag255.xml"/><Relationship Id="rId19" Type="http://schemas.openxmlformats.org/officeDocument/2006/relationships/tags" Target="../tags/tag264.xml"/><Relationship Id="rId31" Type="http://schemas.openxmlformats.org/officeDocument/2006/relationships/image" Target="../media/image20.tmp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tags" Target="../tags/tag267.xml"/><Relationship Id="rId27" Type="http://schemas.openxmlformats.org/officeDocument/2006/relationships/tags" Target="../tags/tag272.xml"/><Relationship Id="rId30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7" y="3988879"/>
            <a:ext cx="7139015" cy="1516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04279C-0D2B-4AB7-B13F-0F158361FBFB}"/>
              </a:ext>
            </a:extLst>
          </p:cNvPr>
          <p:cNvSpPr txBox="1"/>
          <p:nvPr/>
        </p:nvSpPr>
        <p:spPr>
          <a:xfrm>
            <a:off x="310896" y="34747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原版权：谭志虎、秦磊华等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BF103-9CA6-47D8-8E41-7A0D56D0D659}"/>
              </a:ext>
            </a:extLst>
          </p:cNvPr>
          <p:cNvSpPr txBox="1"/>
          <p:nvPr/>
        </p:nvSpPr>
        <p:spPr>
          <a:xfrm>
            <a:off x="310896" y="987331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华中科技大学 计算机科学与技术学院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5B1453-F1E0-47E2-A08D-13839C90BE91}"/>
              </a:ext>
            </a:extLst>
          </p:cNvPr>
          <p:cNvSpPr txBox="1"/>
          <p:nvPr/>
        </p:nvSpPr>
        <p:spPr>
          <a:xfrm>
            <a:off x="310896" y="54139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授课：刘双虎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F111EE-AF1F-4A3D-8A66-F026F7BB46DE}"/>
              </a:ext>
            </a:extLst>
          </p:cNvPr>
          <p:cNvSpPr txBox="1"/>
          <p:nvPr/>
        </p:nvSpPr>
        <p:spPr>
          <a:xfrm>
            <a:off x="310896" y="6053769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成都信息工程大学 计算机学院</a:t>
            </a:r>
          </a:p>
        </p:txBody>
      </p:sp>
    </p:spTree>
    <p:extLst>
      <p:ext uri="{BB962C8B-B14F-4D97-AF65-F5344CB8AC3E}">
        <p14:creationId xmlns:p14="http://schemas.microsoft.com/office/powerpoint/2010/main" val="34614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2752199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2903932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436313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3" name="内容占位符 2"/>
          <p:cNvSpPr txBox="1">
            <a:spLocks/>
          </p:cNvSpPr>
          <p:nvPr/>
        </p:nvSpPr>
        <p:spPr>
          <a:xfrm>
            <a:off x="1814984" y="4532407"/>
            <a:ext cx="5509161" cy="1989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提供直接访问主存的操作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访问主存，执行速度慢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地址字段的位数决定了访存空间大小</a:t>
            </a:r>
          </a:p>
        </p:txBody>
      </p:sp>
    </p:spTree>
    <p:extLst>
      <p:ext uri="{BB962C8B-B14F-4D97-AF65-F5344CB8AC3E}">
        <p14:creationId xmlns:p14="http://schemas.microsoft.com/office/powerpoint/2010/main" val="11822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/>
                    <a:ea typeface="微软雅黑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  <a:headEnd/>
                <a:tailEnd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3" name="内容占位符 2"/>
          <p:cNvSpPr txBox="1">
            <a:spLocks/>
          </p:cNvSpPr>
          <p:nvPr/>
        </p:nvSpPr>
        <p:spPr>
          <a:xfrm>
            <a:off x="637309" y="4529558"/>
            <a:ext cx="7560081" cy="16772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解决了直接寻址方式下地址字段的位数限制访存范围大小的问题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获得数据要访问主存</a:t>
            </a:r>
            <a:r>
              <a:rPr lang="en-US" altLang="zh-CN" dirty="0"/>
              <a:t>2</a:t>
            </a:r>
            <a:r>
              <a:rPr lang="zh-CN" altLang="en-US" dirty="0"/>
              <a:t>次，指令执行速度太慢，</a:t>
            </a:r>
            <a:r>
              <a:rPr lang="en-US" altLang="zh-CN" dirty="0"/>
              <a:t>RISC</a:t>
            </a:r>
            <a:r>
              <a:rPr lang="zh-CN" altLang="en-US" dirty="0"/>
              <a:t>计算机中一般不用</a:t>
            </a:r>
          </a:p>
        </p:txBody>
      </p:sp>
    </p:spTree>
    <p:extLst>
      <p:ext uri="{BB962C8B-B14F-4D97-AF65-F5344CB8AC3E}">
        <p14:creationId xmlns:p14="http://schemas.microsoft.com/office/powerpoint/2010/main" val="40893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E0BD4FF-B087-49F4-8317-9EDEA0984EF1}"/>
              </a:ext>
            </a:extLst>
          </p:cNvPr>
          <p:cNvGrpSpPr/>
          <p:nvPr/>
        </p:nvGrpSpPr>
        <p:grpSpPr>
          <a:xfrm>
            <a:off x="1317462" y="2450168"/>
            <a:ext cx="10172227" cy="2804905"/>
            <a:chOff x="1040362" y="2727268"/>
            <a:chExt cx="10172227" cy="280490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588202"/>
              <a:chOff x="5710349" y="1433623"/>
              <a:chExt cx="3657644" cy="1588202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3021823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76857" y="2621713"/>
                <a:ext cx="6607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kumimoji="1" lang="en-US" altLang="zh-CN" sz="2000" b="1" kern="0" dirty="0">
                    <a:solidFill>
                      <a:sysClr val="windowText" lastClr="000000"/>
                    </a:solidFill>
                    <a:latin typeface="+mn-ea"/>
                  </a:rPr>
                  <a:t>220</a:t>
                </a:r>
              </a:p>
            </p:txBody>
          </p:sp>
          <p:sp>
            <p:nvSpPr>
              <p:cNvPr id="37" name="Line 6">
                <a:extLst>
                  <a:ext uri="{FF2B5EF4-FFF2-40B4-BE49-F238E27FC236}">
                    <a16:creationId xmlns:a16="http://schemas.microsoft.com/office/drawing/2014/main" id="{7407061B-D9CB-44B3-9AB8-B3B472376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4916248" y="2227724"/>
                <a:ext cx="158820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2337286"/>
              <a:chOff x="2403017" y="4496937"/>
              <a:chExt cx="6283783" cy="23372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2337286"/>
                <a:chOff x="3213172" y="4314057"/>
                <a:chExt cx="7210988" cy="2337286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6170330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505918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</a:p>
          </p:txBody>
        </p:sp>
      </p:grpSp>
      <p:sp>
        <p:nvSpPr>
          <p:cNvPr id="35" name="内容占位符 2"/>
          <p:cNvSpPr txBox="1">
            <a:spLocks/>
          </p:cNvSpPr>
          <p:nvPr/>
        </p:nvSpPr>
        <p:spPr>
          <a:xfrm>
            <a:off x="444436" y="5182197"/>
            <a:ext cx="10390647" cy="1343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解决了直接寻址方式下地址字段的位数限制访存范围大小的问题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获得数据只需访问主存</a:t>
            </a:r>
            <a:r>
              <a:rPr lang="en-US" altLang="zh-CN" dirty="0"/>
              <a:t>1</a:t>
            </a:r>
            <a:r>
              <a:rPr lang="zh-CN" altLang="en-US" dirty="0"/>
              <a:t>次；修改寄存器速度比修改内存快</a:t>
            </a:r>
          </a:p>
        </p:txBody>
      </p:sp>
    </p:spTree>
    <p:extLst>
      <p:ext uri="{BB962C8B-B14F-4D97-AF65-F5344CB8AC3E}">
        <p14:creationId xmlns:p14="http://schemas.microsoft.com/office/powerpoint/2010/main" val="21829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040362" y="255755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13644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436303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32271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358525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387765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03857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内容占位符 2"/>
          <p:cNvSpPr txBox="1">
            <a:spLocks/>
          </p:cNvSpPr>
          <p:nvPr/>
        </p:nvSpPr>
        <p:spPr>
          <a:xfrm>
            <a:off x="444436" y="5182197"/>
            <a:ext cx="10390647" cy="1343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本质是改变</a:t>
            </a:r>
            <a:r>
              <a:rPr lang="en-US" altLang="zh-CN" dirty="0"/>
              <a:t>PC</a:t>
            </a:r>
            <a:r>
              <a:rPr lang="zh-CN" altLang="en-US" dirty="0"/>
              <a:t>的值，从而使程序发生转移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E=PC+</a:t>
            </a:r>
            <a:r>
              <a:rPr lang="zh-CN" altLang="en-US" dirty="0">
                <a:solidFill>
                  <a:srgbClr val="FF0000"/>
                </a:solidFill>
              </a:rPr>
              <a:t>指令字节数</a:t>
            </a:r>
            <a:r>
              <a:rPr lang="en-US" altLang="zh-CN" dirty="0"/>
              <a:t>+D</a:t>
            </a:r>
            <a:r>
              <a:rPr lang="zh-CN" altLang="en-US" dirty="0"/>
              <a:t>；偏移量</a:t>
            </a:r>
            <a:r>
              <a:rPr lang="en-US" altLang="zh-CN" dirty="0"/>
              <a:t>D</a:t>
            </a:r>
            <a:r>
              <a:rPr lang="zh-CN" altLang="en-US" dirty="0"/>
              <a:t>是补码</a:t>
            </a:r>
          </a:p>
        </p:txBody>
      </p:sp>
    </p:spTree>
    <p:extLst>
      <p:ext uri="{BB962C8B-B14F-4D97-AF65-F5344CB8AC3E}">
        <p14:creationId xmlns:p14="http://schemas.microsoft.com/office/powerpoint/2010/main" val="33801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itchFamily="2" charset="-122"/>
              </a:rPr>
              <a:t>基址</a:t>
            </a:r>
            <a:r>
              <a:rPr lang="en-US" altLang="zh-CN" dirty="0">
                <a:latin typeface="方正舒体" pitchFamily="2" charset="-122"/>
              </a:rPr>
              <a:t>/</a:t>
            </a:r>
            <a:r>
              <a:rPr lang="zh-CN" altLang="en-US" dirty="0">
                <a:latin typeface="方正舒体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55314" y="3061440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642721" y="2650293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/>
                  <a:ea typeface="微软雅黑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/>
                  <a:ea typeface="微软雅黑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58048" y="4866913"/>
            <a:ext cx="2763156" cy="481013"/>
            <a:chOff x="4506596" y="5448145"/>
            <a:chExt cx="2763156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6596" y="5529048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100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98745" y="3826596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68804" y="4381538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89099" y="3473856"/>
            <a:ext cx="2532105" cy="920081"/>
            <a:chOff x="4737647" y="4055088"/>
            <a:chExt cx="2532105" cy="920081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cxnSp>
          <p:nvCxnSpPr>
            <p:cNvPr id="40" name="直接箭头连接符 39"/>
            <p:cNvCxnSpPr/>
            <p:nvPr/>
          </p:nvCxnSpPr>
          <p:spPr>
            <a:xfrm flipV="1">
              <a:off x="4789099" y="4055088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内容占位符 2"/>
          <p:cNvSpPr txBox="1">
            <a:spLocks/>
          </p:cNvSpPr>
          <p:nvPr/>
        </p:nvSpPr>
        <p:spPr>
          <a:xfrm>
            <a:off x="735382" y="5182197"/>
            <a:ext cx="8727273" cy="1343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使用基址寄存器可以访问更大的主存空间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基址寄存器不变，访问不同数据只需要修改</a:t>
            </a:r>
            <a:r>
              <a:rPr lang="en-US" altLang="zh-CN" dirty="0"/>
              <a:t>D</a:t>
            </a:r>
            <a:r>
              <a:rPr lang="zh-CN" altLang="en-US" dirty="0"/>
              <a:t>，用于查表</a:t>
            </a:r>
          </a:p>
        </p:txBody>
      </p:sp>
    </p:spTree>
    <p:extLst>
      <p:ext uri="{BB962C8B-B14F-4D97-AF65-F5344CB8AC3E}">
        <p14:creationId xmlns:p14="http://schemas.microsoft.com/office/powerpoint/2010/main" val="185656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栈顶不动，数据移动，</a:t>
            </a:r>
            <a:r>
              <a:rPr kumimoji="1" lang="zh-CN" altLang="en-US" dirty="0">
                <a:sym typeface="Wingdings" pitchFamily="2" charset="2"/>
              </a:rPr>
              <a:t>进出栈所有数据都需移动</a:t>
            </a:r>
            <a:endParaRPr kumimoji="1" lang="en-US" altLang="zh-CN" dirty="0">
              <a:sym typeface="Wingdings 2" pitchFamily="18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栈容量有限</a:t>
            </a: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itchFamily="18" charset="2"/>
              </a:rPr>
              <a:t>栈顶移动，数据不动，非破坏性读出</a:t>
            </a:r>
            <a:endParaRPr kumimoji="1" lang="zh-CN" altLang="en-US" dirty="0">
              <a:sym typeface="Wingdings" pitchFamily="2" charset="2"/>
            </a:endParaRPr>
          </a:p>
          <a:p>
            <a:pPr lvl="1"/>
            <a:r>
              <a:rPr kumimoji="1" lang="zh-CN" altLang="en-US" dirty="0">
                <a:sym typeface="Wingdings" pitchFamily="2" charset="2"/>
              </a:rPr>
              <a:t>栈容量大，栈数目容量均可自定义</a:t>
            </a:r>
            <a:endParaRPr kumimoji="1" lang="en-US" altLang="zh-CN" dirty="0">
              <a:sym typeface="Wingdings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</a:p>
        </p:txBody>
      </p:sp>
    </p:spTree>
    <p:extLst>
      <p:ext uri="{BB962C8B-B14F-4D97-AF65-F5344CB8AC3E}">
        <p14:creationId xmlns:p14="http://schemas.microsoft.com/office/powerpoint/2010/main" val="175619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  <a:r>
              <a:rPr lang="en-US" altLang="zh-CN" dirty="0"/>
              <a:t>——</a:t>
            </a:r>
            <a:r>
              <a:rPr lang="zh-CN" altLang="en-US" dirty="0"/>
              <a:t>空递减型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14" name="Group 16"/>
          <p:cNvGrpSpPr>
            <a:grpSpLocks/>
          </p:cNvGrpSpPr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/>
                <a:ea typeface="微软雅黑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</a:p>
        </p:txBody>
      </p:sp>
    </p:spTree>
    <p:extLst>
      <p:ext uri="{BB962C8B-B14F-4D97-AF65-F5344CB8AC3E}">
        <p14:creationId xmlns:p14="http://schemas.microsoft.com/office/powerpoint/2010/main" val="5133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itchFamily="2" charset="-122"/>
              </a:rPr>
              <a:t>不同寻址方式对比</a:t>
            </a:r>
            <a:r>
              <a:rPr lang="en-US" altLang="zh-CN" dirty="0">
                <a:latin typeface="方正舒体" pitchFamily="2" charset="-122"/>
              </a:rPr>
              <a:t>——</a:t>
            </a:r>
            <a:r>
              <a:rPr lang="zh-CN" altLang="en-US" dirty="0">
                <a:latin typeface="方正舒体" pitchFamily="2" charset="-122"/>
              </a:rPr>
              <a:t>假设内存地址线</a:t>
            </a:r>
            <a:r>
              <a:rPr lang="en-US" altLang="zh-CN" dirty="0">
                <a:latin typeface="方正舒体" pitchFamily="2" charset="-122"/>
              </a:rPr>
              <a:t>16</a:t>
            </a:r>
            <a:r>
              <a:rPr lang="zh-CN" altLang="en-US" dirty="0">
                <a:latin typeface="方正舒体" pitchFamily="2" charset="-122"/>
              </a:rPr>
              <a:t>条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3104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2608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</a:p>
        </p:txBody>
      </p:sp>
    </p:spTree>
    <p:extLst>
      <p:ext uri="{BB962C8B-B14F-4D97-AF65-F5344CB8AC3E}">
        <p14:creationId xmlns:p14="http://schemas.microsoft.com/office/powerpoint/2010/main" val="227063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PC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=1000</a:t>
            </a: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200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itchFamily="18" charset="0"/>
                <a:ea typeface="微软雅黑"/>
              </a:rPr>
              <a:t>500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800</a:t>
            </a: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100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itchFamily="18" charset="0"/>
                <a:ea typeface="微软雅黑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itchFamily="18" charset="0"/>
              <a:ea typeface="微软雅黑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/>
                <a:ea typeface="微软雅黑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/>
              <a:ea typeface="微软雅黑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latin typeface="+mn-ea"/>
              </a:rPr>
              <a:t>350</a:t>
            </a: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6107" y="4822837"/>
            <a:ext cx="1730376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rgbClr val="000000"/>
                </a:solidFill>
                <a:latin typeface="+mn-ea"/>
              </a:rPr>
              <a:t>E=(PC)+2+D=1102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93249"/>
            <a:ext cx="1730375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</a:p>
        </p:txBody>
      </p:sp>
      <p:sp>
        <p:nvSpPr>
          <p:cNvPr id="52" name="Text Box 4">
            <a:extLst>
              <a:ext uri="{FF2B5EF4-FFF2-40B4-BE49-F238E27FC236}">
                <a16:creationId xmlns:a16="http://schemas.microsoft.com/office/drawing/2014/main" id="{E4847565-FF86-4D22-AD64-02F5FB0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itchFamily="18" charset="0"/>
              </a:rPr>
              <a:t>1102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871AF61-D237-4F19-A25B-68DB52A3ABA1}"/>
              </a:ext>
            </a:extLst>
          </p:cNvPr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</a:p>
        </p:txBody>
      </p:sp>
    </p:spTree>
    <p:extLst>
      <p:ext uri="{BB962C8B-B14F-4D97-AF65-F5344CB8AC3E}">
        <p14:creationId xmlns:p14="http://schemas.microsoft.com/office/powerpoint/2010/main" val="185909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  <a:endParaRPr lang="zh-CN" altLang="en-US" sz="4800" spc="600" dirty="0">
              <a:solidFill>
                <a:srgbClr val="005D9C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66905" y="5545626"/>
            <a:ext cx="3788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73788" y="3913765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pic>
        <p:nvPicPr>
          <p:cNvPr id="15" name="Picture 31" descr="j0233317">
            <a:extLst>
              <a:ext uri="{FF2B5EF4-FFF2-40B4-BE49-F238E27FC236}">
                <a16:creationId xmlns:a16="http://schemas.microsoft.com/office/drawing/2014/main" id="{7E691FA8-04D2-4A51-AD81-4A6AAF493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602669" y="3591166"/>
            <a:ext cx="502920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5.2 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寻址方式</a:t>
            </a:r>
          </a:p>
        </p:txBody>
      </p:sp>
      <p:sp>
        <p:nvSpPr>
          <p:cNvPr id="18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08606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</p:spTree>
    <p:extLst>
      <p:ext uri="{BB962C8B-B14F-4D97-AF65-F5344CB8AC3E}">
        <p14:creationId xmlns:p14="http://schemas.microsoft.com/office/powerpoint/2010/main" val="3656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3803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直接寻址的无条件转移指令执行的效果是将指令地址送入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)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4530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程序计数器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7022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地址寄存器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MAR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348011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数据缓冲寄存器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MDR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偏移地址累加器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780540"/>
            <a:ext cx="333248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无条件转移的本质是改变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的值。</a:t>
            </a: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1473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2313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下列关于寻址方式的描述中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)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5564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包括指令寻址方式和数据的寻址方式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6555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形成指令和数据所在虚拟存储器地址的方法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5564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形成指令和数据所在主存地址的方法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55327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形成指令和数据在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Cache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地址的方法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406892"/>
            <a:ext cx="3234055" cy="163121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不是虚拟存储器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是主存地址。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不是直接形成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对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Cache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的访问都是通过主存地址映射的方式进行的。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2449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78917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下列关于指令寻址方式的描述中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)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885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指令的有效地址通过指令中形式地址字段给出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7215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程序中有条件和无条件转移采用的就是跳跃寻址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7875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指令的不同寻址方式需要通过寻址方式特征位来标识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8214044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顺序结构中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依次访问不同指令采用的就是顺序寻址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406892"/>
            <a:ext cx="3264218" cy="163121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BD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指令码中没有形式地址字段的概念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只有地址码字段。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没有特征位</a:t>
            </a:r>
            <a:r>
              <a:rPr lang="en-US" altLang="zh-CN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0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是通过指令码中寻址方式位的编码来区分的。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11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649144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某计算机字长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64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采用单字长指令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下列描述中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(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6498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指令字长为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64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6498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指令字长为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16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3929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顺序寻址时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,PC  &lt;- (PC) + 1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3929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顺序寻址时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,PC  &lt;- (PC) + 8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30003"/>
            <a:ext cx="3116580" cy="1384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AD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错误。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每次跳过一条指令占用的内存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是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个字节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因此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应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+8,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而不是</a:t>
            </a:r>
            <a:r>
              <a:rPr lang="en-US" altLang="zh-CN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+1</a:t>
            </a:r>
            <a:r>
              <a:rPr lang="zh-CN" altLang="en-US" sz="21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088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</a:rPr>
              <a:t>5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、某指令格式如下所示。其中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</a:rPr>
              <a:t>M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为寻址方式，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</a:rPr>
              <a:t>I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为变址寄存器编号，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</a:rPr>
              <a:t>为形式地址。若采用先变址后间址的寻址方式， 则操作数的有效地址是：</a:t>
            </a:r>
            <a:endParaRPr lang="en-US" altLang="zh-CN" sz="26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     16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年考研真题</a:t>
            </a:r>
          </a:p>
        </p:txBody>
      </p:sp>
      <p:sp>
        <p:nvSpPr>
          <p:cNvPr id="4" name="TextBox 3"/>
          <p:cNvSpPr txBox="1"/>
          <p:nvPr>
            <p:custDataLst>
              <p:tags r:id="rId3"/>
            </p:custDataLst>
          </p:nvPr>
        </p:nvSpPr>
        <p:spPr>
          <a:xfrm>
            <a:off x="2438400" y="2988090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I+D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5" name="TextBox 4"/>
          <p:cNvSpPr txBox="1"/>
          <p:nvPr>
            <p:custDataLst>
              <p:tags r:id="rId4"/>
            </p:custDataLst>
          </p:nvPr>
        </p:nvSpPr>
        <p:spPr>
          <a:xfrm>
            <a:off x="2438400" y="3845340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(I)+D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2438400" y="4702590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((I)+D)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7" name="TextBox 6"/>
          <p:cNvSpPr txBox="1"/>
          <p:nvPr>
            <p:custDataLst>
              <p:tags r:id="rId6"/>
            </p:custDataLst>
          </p:nvPr>
        </p:nvSpPr>
        <p:spPr>
          <a:xfrm>
            <a:off x="2438400" y="5559840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altLang="zh-CN" sz="2800" dirty="0"/>
              <a:t>((I))+D</a:t>
            </a:r>
            <a:endParaRPr lang="zh-CN" altLang="en-US" sz="2800" dirty="0"/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05238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9096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766883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624133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圆角矩形 11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810" y="1808197"/>
            <a:ext cx="4907371" cy="66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56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9374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6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在数据寻址方式中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获取操作数最快的寻址方式是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  (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寄存器寻址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立即数寻址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TextBox 16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</a:t>
            </a:r>
          </a:p>
        </p:txBody>
      </p:sp>
      <p:sp>
        <p:nvSpPr>
          <p:cNvPr id="18" name="椭圆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5" name="TextBox 24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6" name="TextBox 25"/>
          <p:cNvSpPr txBox="1"/>
          <p:nvPr>
            <p:custDataLst>
              <p:tags r:id="rId14"/>
            </p:custDataLst>
          </p:nvPr>
        </p:nvSpPr>
        <p:spPr>
          <a:xfrm>
            <a:off x="12827000" y="1780540"/>
            <a:ext cx="3111818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直接在指令码中 获取操作数。</a:t>
            </a:r>
          </a:p>
        </p:txBody>
      </p:sp>
      <p:sp>
        <p:nvSpPr>
          <p:cNvPr id="27" name="圆角矩形 26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3" name="组合 22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0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9" name="组合 8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5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4" name="图片 3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759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469755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若指令的形式地址中给出的是操作数的有效地址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该指令采用的寻址方式是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  ) (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直接寻址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立即数寻址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寄存器寻址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602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变址寻址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978660"/>
            <a:ext cx="5130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429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060231"/>
            <a:ext cx="9685655" cy="129266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8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假定计算机字长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64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位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采用单字长指令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某指令采用间接寻址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则取操作数至少需要访问主存的次数为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)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单选，假定不考虑取指令时对主存的访问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2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749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</a:t>
            </a:r>
            <a:endParaRPr lang="zh-CN" altLang="en-US" sz="260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30003"/>
            <a:ext cx="3116580" cy="1384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间接寻址方式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第一次读内存取得实际操作数地址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第二次访问内存读取到此操作数。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340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0886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9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相对寻址方式中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指令所提供的相对地址是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7215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本条指令在内存中的首地址为基准位置的偏移量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6254"/>
            <a:ext cx="8437880" cy="4770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本条指令的下条指令在内存中的首地址为基准位置的偏移量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83504"/>
            <a:ext cx="8437880" cy="4770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本条指令的上条指令在内存中的首地址为基准位置的偏移量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573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本指令操作数的直接有效地址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82420"/>
            <a:ext cx="3246755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PC+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偏移量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取指后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值指向下一条指令的地址。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081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460342"/>
            <a:ext cx="9601200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10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下列关于操作数的寻址方式的描述中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  (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805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直接寻址方式下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地址字段的位数影响数据的寻址范围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805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间接寻址方式下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地址字段的位数影响数据的寻址范围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805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立即数寻址方式下 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地址字段的位数影响立即数的大小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79552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寄存器寻址方式下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地址字段的位数影响立即数的大小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22308"/>
            <a:ext cx="3257868" cy="140038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间接寻址方式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最终地址是在内存中得到的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因此不收指令地址字段的影响。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寄存器寻址方式中数据存于寄存器中</a:t>
            </a:r>
            <a:r>
              <a:rPr lang="en-US" altLang="zh-CN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没有立即数。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405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指令系统概述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dirty="0"/>
              <a:t>指令格式</a:t>
            </a:r>
            <a:endParaRPr lang="en-US" altLang="zh-CN" dirty="0"/>
          </a:p>
          <a:p>
            <a:pPr>
              <a:lnSpc>
                <a:spcPct val="135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寻址方式</a:t>
            </a:r>
          </a:p>
          <a:p>
            <a:pPr>
              <a:lnSpc>
                <a:spcPct val="135000"/>
              </a:lnSpc>
            </a:pPr>
            <a:r>
              <a:rPr lang="en-US" altLang="zh-CN" dirty="0"/>
              <a:t>MIPS</a:t>
            </a:r>
            <a:r>
              <a:rPr lang="zh-CN" altLang="en-US" dirty="0"/>
              <a:t>指令系统</a:t>
            </a:r>
            <a:endParaRPr lang="en-US" altLang="zh-CN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0166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86416"/>
            <a:ext cx="6520875" cy="75441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746" y="2798819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CE4E622B-A04B-4A67-A324-A02126C6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007" y="3623764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E33C8A-D6A1-46BE-9ABA-BAEB2BD6E693}"/>
              </a:ext>
            </a:extLst>
          </p:cNvPr>
          <p:cNvSpPr/>
          <p:nvPr/>
        </p:nvSpPr>
        <p:spPr>
          <a:xfrm>
            <a:off x="3764028" y="1924947"/>
            <a:ext cx="6520875" cy="48789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指令寻址</a:t>
            </a: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——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顺序寻址</a:t>
            </a: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B52F90C6-2ADD-4562-8F6E-41D989D6B5EA}"/>
              </a:ext>
            </a:extLst>
          </p:cNvPr>
          <p:cNvSpPr/>
          <p:nvPr/>
        </p:nvSpPr>
        <p:spPr>
          <a:xfrm>
            <a:off x="3764028" y="2718911"/>
            <a:ext cx="6520875" cy="5318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指令寻址</a:t>
            </a: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——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跳跃寻址的原理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590C5621-2FDF-484B-AC47-2882D9255860}"/>
              </a:ext>
            </a:extLst>
          </p:cNvPr>
          <p:cNvSpPr/>
          <p:nvPr/>
        </p:nvSpPr>
        <p:spPr>
          <a:xfrm>
            <a:off x="3759289" y="3581076"/>
            <a:ext cx="6520875" cy="5156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操作数寻址</a:t>
            </a:r>
            <a:r>
              <a:rPr lang="en-US" altLang="zh-CN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——</a:t>
            </a: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所有寻址方式原理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268" y="4468557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3754550" y="4422889"/>
            <a:ext cx="6525614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本节全是重点（必考）</a:t>
            </a:r>
          </a:p>
        </p:txBody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267" y="1953448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21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148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86366" cy="61764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附录：</a:t>
            </a:r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807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216300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320277" y="1338823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5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929212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985899" y="164807"/>
            <a:ext cx="4357687" cy="1123949"/>
            <a:chOff x="3595688" y="1303339"/>
            <a:chExt cx="4357687" cy="1123949"/>
          </a:xfrm>
        </p:grpSpPr>
        <p:sp>
          <p:nvSpPr>
            <p:cNvPr id="8" name="矩形 7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4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5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16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源操作数</a:t>
              </a:r>
            </a:p>
          </p:txBody>
        </p:sp>
        <p:sp>
          <p:nvSpPr>
            <p:cNvPr id="17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charset="0"/>
                  <a:ea typeface="华文细黑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目的操作数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36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寻找指令或操作数有效地址的方式</a:t>
            </a:r>
          </a:p>
          <a:p>
            <a:pPr lvl="1"/>
            <a:r>
              <a:rPr lang="zh-CN" altLang="en-US" sz="2400" b="1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074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871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Mem[pc++]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12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sz="1600" dirty="0"/>
              <a:t>PC++</a:t>
            </a:r>
            <a:r>
              <a:rPr lang="zh-CN" altLang="en-US" sz="1600" dirty="0"/>
              <a:t>得到</a:t>
            </a:r>
            <a:r>
              <a:rPr lang="zh-CN" altLang="en-US" dirty="0"/>
              <a:t>，而是由指令本身给出</a:t>
            </a:r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247972" y="3843368"/>
            <a:ext cx="880369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PC+1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432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</a:p>
        </p:txBody>
      </p:sp>
    </p:spTree>
    <p:extLst>
      <p:ext uri="{BB962C8B-B14F-4D97-AF65-F5344CB8AC3E}">
        <p14:creationId xmlns:p14="http://schemas.microsoft.com/office/powerpoint/2010/main" val="6279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sz="2900" dirty="0"/>
              <a:t>形成操作数有效地址的方法       </a:t>
            </a:r>
          </a:p>
          <a:p>
            <a:pPr lvl="1"/>
            <a:r>
              <a:rPr lang="zh-CN" altLang="en-US" sz="2500" dirty="0"/>
              <a:t>单地址指令地址码的构成</a:t>
            </a:r>
            <a:r>
              <a:rPr lang="en-US" altLang="zh-CN" sz="2500" dirty="0"/>
              <a:t>: mode</a:t>
            </a:r>
            <a:r>
              <a:rPr lang="en-US" altLang="zh-CN" sz="2100" dirty="0"/>
              <a:t>  , D</a:t>
            </a:r>
          </a:p>
          <a:p>
            <a:pPr lvl="1"/>
            <a:r>
              <a:rPr lang="zh-CN" altLang="en-US" sz="2500" dirty="0"/>
              <a:t>实际有效地址为 </a:t>
            </a:r>
            <a:r>
              <a:rPr lang="en-US" altLang="zh-CN" sz="2400" dirty="0"/>
              <a:t>E</a:t>
            </a:r>
            <a:r>
              <a:rPr lang="en-US" altLang="zh-CN" sz="2500" dirty="0"/>
              <a:t>, </a:t>
            </a:r>
            <a:r>
              <a:rPr lang="zh-CN" altLang="en-US" sz="2500" dirty="0"/>
              <a:t>实际操作数 </a:t>
            </a:r>
            <a:r>
              <a:rPr lang="en-US" altLang="zh-CN" sz="2100" dirty="0"/>
              <a:t>S</a:t>
            </a:r>
          </a:p>
          <a:p>
            <a:pPr lvl="1"/>
            <a:r>
              <a:rPr lang="en-US" altLang="zh-CN" sz="2500" dirty="0"/>
              <a:t> S= (E)      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3859499-22A3-4E14-9AE4-58668BF312CD}"/>
              </a:ext>
            </a:extLst>
          </p:cNvPr>
          <p:cNvGrpSpPr/>
          <p:nvPr/>
        </p:nvGrpSpPr>
        <p:grpSpPr>
          <a:xfrm>
            <a:off x="7440095" y="1022875"/>
            <a:ext cx="3947378" cy="579957"/>
            <a:chOff x="371537" y="4732301"/>
            <a:chExt cx="2678518" cy="5799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B473120-F765-4428-BCF0-F653A730E097}"/>
                </a:ext>
              </a:extLst>
            </p:cNvPr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6EA1DCB-08F4-49A9-9E1C-6E45B8C977AE}"/>
                </a:ext>
              </a:extLst>
            </p:cNvPr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指令中的操作数存在于何处？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33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785446" y="4214310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13" name="内容占位符 2"/>
          <p:cNvSpPr txBox="1">
            <a:spLocks/>
          </p:cNvSpPr>
          <p:nvPr/>
        </p:nvSpPr>
        <p:spPr>
          <a:xfrm>
            <a:off x="7233177" y="2715492"/>
            <a:ext cx="4627517" cy="28280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取指操作将数据与指令一并读入</a:t>
            </a:r>
            <a:r>
              <a:rPr lang="en-US" altLang="zh-CN" dirty="0"/>
              <a:t>CPU</a:t>
            </a:r>
            <a:r>
              <a:rPr lang="zh-CN" altLang="en-US" dirty="0"/>
              <a:t>内部的寄存器，指令执行速度快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便于程序设计（变量赋初值）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 数据大小受字段位数限制</a:t>
            </a:r>
          </a:p>
        </p:txBody>
      </p:sp>
    </p:spTree>
    <p:extLst>
      <p:ext uri="{BB962C8B-B14F-4D97-AF65-F5344CB8AC3E}">
        <p14:creationId xmlns:p14="http://schemas.microsoft.com/office/powerpoint/2010/main" val="29579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6045547" cy="2368472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latin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</a:rPr>
              <a:t>操作数在</a:t>
            </a:r>
            <a:r>
              <a:rPr lang="en-US" altLang="zh-CN" sz="2800" dirty="0">
                <a:latin typeface="华文新魏" pitchFamily="2" charset="-122"/>
              </a:rPr>
              <a:t>CPU</a:t>
            </a:r>
            <a:r>
              <a:rPr lang="zh-CN" altLang="en-US" sz="2800" dirty="0">
                <a:latin typeface="华文新魏" pitchFamily="2" charset="-122"/>
              </a:rPr>
              <a:t>的内部寄存器中</a:t>
            </a:r>
            <a:r>
              <a:rPr lang="en-US" altLang="zh-CN" sz="2800" dirty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/>
              <a:t>AX,BX,CX,DX</a:t>
            </a:r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38486" y="4085582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</a:p>
          </p:txBody>
        </p:sp>
      </p:grpSp>
      <p:sp>
        <p:nvSpPr>
          <p:cNvPr id="12" name="内容占位符 2"/>
          <p:cNvSpPr txBox="1">
            <a:spLocks/>
          </p:cNvSpPr>
          <p:nvPr/>
        </p:nvSpPr>
        <p:spPr>
          <a:xfrm>
            <a:off x="7010400" y="2493818"/>
            <a:ext cx="5084618" cy="307570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0000"/>
              </a:lnSpc>
              <a:buNone/>
            </a:pPr>
            <a:r>
              <a:rPr lang="zh-CN" altLang="en-US" dirty="0"/>
              <a:t>特点：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zh-CN" altLang="en-US" dirty="0"/>
              <a:t>操作数在寄存器中，指令执行速度快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能访问的数据大小一般与计算机字长有关</a:t>
            </a:r>
          </a:p>
          <a:p>
            <a:pPr>
              <a:lnSpc>
                <a:spcPct val="140000"/>
              </a:lnSpc>
            </a:pPr>
            <a:r>
              <a:rPr lang="zh-CN" altLang="en-US" dirty="0"/>
              <a:t>地址字段的位数与计算机通用寄存器数量相关</a:t>
            </a:r>
          </a:p>
        </p:txBody>
      </p:sp>
    </p:spTree>
    <p:extLst>
      <p:ext uri="{BB962C8B-B14F-4D97-AF65-F5344CB8AC3E}">
        <p14:creationId xmlns:p14="http://schemas.microsoft.com/office/powerpoint/2010/main" val="200453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B正确,直接在指令码中 获取操作数。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B正确,间接寻址方式,第一次读内存取得实际操作数地址,第二次访问内存读取到此操作数。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B正确。PC+偏移量,取指后PC值指向下一条指令的地址。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C正确。B错误,间接寻址方式,最终地址是在内存中得到的,因此不收指令地址字段的影响。D错误,寄存器寻址方式中数据存于寄存器中,没有立即数。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C正确。B不对,不是虚拟存储器,是主存地址。D错误,不是直接形成Cache地址,对Cache的访问都是通过主存地址映射的方式进行的。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.0"/>
  <p:tag name="PROBLEMREMARK" val="A正确,无条件转移的本质是改变PC的值。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BD正确。A不对,指令码中没有形式地址字段的概念,只有地址码字段。C错误,没有特征位,是通过指令码中寻址方式位的编码来区分的。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0.5"/>
  <p:tag name="PROBLEMSCORE" val="1.0"/>
  <p:tag name="PROBLEMREMARK" val="AD正确。B错误。C错误,每次跳过一条指令占用的内存,是8个字节,因此PC应+8,而不是+1。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11850</TotalTime>
  <Words>5085</Words>
  <Application>Microsoft Office PowerPoint</Application>
  <PresentationFormat>宽屏</PresentationFormat>
  <Paragraphs>751</Paragraphs>
  <Slides>34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34</vt:i4>
      </vt:variant>
    </vt:vector>
  </HeadingPairs>
  <TitlesOfParts>
    <vt:vector size="63" baseType="lpstr">
      <vt:lpstr>Calibri</vt:lpstr>
      <vt:lpstr>Garamond</vt:lpstr>
      <vt:lpstr>义启小楷书</vt:lpstr>
      <vt:lpstr>Wingdings</vt:lpstr>
      <vt:lpstr>微软雅黑</vt:lpstr>
      <vt:lpstr>Segoe UI</vt:lpstr>
      <vt:lpstr>华文楷体</vt:lpstr>
      <vt:lpstr>宋体</vt:lpstr>
      <vt:lpstr>Algerian</vt:lpstr>
      <vt:lpstr>华文行楷</vt:lpstr>
      <vt:lpstr>等线</vt:lpstr>
      <vt:lpstr>黑体</vt:lpstr>
      <vt:lpstr>微软雅黑</vt:lpstr>
      <vt:lpstr>Times New Roman</vt:lpstr>
      <vt:lpstr>华文新魏</vt:lpstr>
      <vt:lpstr>Arial</vt:lpstr>
      <vt:lpstr>方正舒体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内存堆栈——空递减型</vt:lpstr>
      <vt:lpstr>不同寻址方式对比——假设内存地址线16条</vt:lpstr>
      <vt:lpstr>寻址方式举例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本节重点</vt:lpstr>
      <vt:lpstr>Thanks</vt:lpstr>
      <vt:lpstr>附录：2010研究生统考例题</vt:lpstr>
      <vt:lpstr>2010研究生统考例题</vt:lpstr>
      <vt:lpstr>2010研究生统考例题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1915</cp:revision>
  <cp:lastPrinted>2019-09-24T12:30:12Z</cp:lastPrinted>
  <dcterms:created xsi:type="dcterms:W3CDTF">2018-05-09T10:41:00Z</dcterms:created>
  <dcterms:modified xsi:type="dcterms:W3CDTF">2021-04-29T04:58:21Z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